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8" r:id="rId5"/>
    <p:sldId id="260" r:id="rId6"/>
    <p:sldId id="259" r:id="rId7"/>
    <p:sldId id="261" r:id="rId8"/>
    <p:sldId id="263" r:id="rId9"/>
    <p:sldId id="264" r:id="rId10"/>
    <p:sldId id="265" r:id="rId11"/>
    <p:sldId id="266" r:id="rId12"/>
    <p:sldId id="270" r:id="rId13"/>
    <p:sldId id="267"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06"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2D615CBA-2AD9-4ECB-A538-2E154CD91382}" type="datetimeFigureOut">
              <a:rPr lang="ru-RU" smtClean="0"/>
              <a:pPr/>
              <a:t>24.11.2023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5FEB45D-E7E1-455B-992F-EC1435FDE0A6}"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D615CBA-2AD9-4ECB-A538-2E154CD91382}" type="datetimeFigureOut">
              <a:rPr lang="ru-RU" smtClean="0"/>
              <a:pPr/>
              <a:t>24.11.2023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5FEB45D-E7E1-455B-992F-EC1435FDE0A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D615CBA-2AD9-4ECB-A538-2E154CD91382}" type="datetimeFigureOut">
              <a:rPr lang="ru-RU" smtClean="0"/>
              <a:pPr/>
              <a:t>24.11.2023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5FEB45D-E7E1-455B-992F-EC1435FDE0A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D615CBA-2AD9-4ECB-A538-2E154CD91382}" type="datetimeFigureOut">
              <a:rPr lang="ru-RU" smtClean="0"/>
              <a:pPr/>
              <a:t>24.11.2023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5FEB45D-E7E1-455B-992F-EC1435FDE0A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2D615CBA-2AD9-4ECB-A538-2E154CD91382}" type="datetimeFigureOut">
              <a:rPr lang="ru-RU" smtClean="0"/>
              <a:pPr/>
              <a:t>24.11.2023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5FEB45D-E7E1-455B-992F-EC1435FDE0A6}"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2D615CBA-2AD9-4ECB-A538-2E154CD91382}" type="datetimeFigureOut">
              <a:rPr lang="ru-RU" smtClean="0"/>
              <a:pPr/>
              <a:t>24.11.2023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5FEB45D-E7E1-455B-992F-EC1435FDE0A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2D615CBA-2AD9-4ECB-A538-2E154CD91382}" type="datetimeFigureOut">
              <a:rPr lang="ru-RU" smtClean="0"/>
              <a:pPr/>
              <a:t>24.11.2023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5FEB45D-E7E1-455B-992F-EC1435FDE0A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2D615CBA-2AD9-4ECB-A538-2E154CD91382}" type="datetimeFigureOut">
              <a:rPr lang="ru-RU" smtClean="0"/>
              <a:pPr/>
              <a:t>24.11.2023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5FEB45D-E7E1-455B-992F-EC1435FDE0A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D615CBA-2AD9-4ECB-A538-2E154CD91382}" type="datetimeFigureOut">
              <a:rPr lang="ru-RU" smtClean="0"/>
              <a:pPr/>
              <a:t>24.11.2023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5FEB45D-E7E1-455B-992F-EC1435FDE0A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2D615CBA-2AD9-4ECB-A538-2E154CD91382}" type="datetimeFigureOut">
              <a:rPr lang="ru-RU" smtClean="0"/>
              <a:pPr/>
              <a:t>24.11.2023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5FEB45D-E7E1-455B-992F-EC1435FDE0A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2D615CBA-2AD9-4ECB-A538-2E154CD91382}" type="datetimeFigureOut">
              <a:rPr lang="ru-RU" smtClean="0"/>
              <a:pPr/>
              <a:t>24.11.2023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5FEB45D-E7E1-455B-992F-EC1435FDE0A6}"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615CBA-2AD9-4ECB-A538-2E154CD91382}" type="datetimeFigureOut">
              <a:rPr lang="ru-RU" smtClean="0"/>
              <a:pPr/>
              <a:t>24.11.2023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FEB45D-E7E1-455B-992F-EC1435FDE0A6}"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aal-europe.eu/stay-up-to-date/news-events/"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Kgalkin1989@mail.r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56792"/>
            <a:ext cx="7772400" cy="1728193"/>
          </a:xfrm>
        </p:spPr>
        <p:txBody>
          <a:bodyPr>
            <a:normAutofit fontScale="90000"/>
          </a:bodyPr>
          <a:lstStyle/>
          <a:p>
            <a:r>
              <a:rPr lang="ru-RU" b="1" dirty="0">
                <a:latin typeface="Times New Roman" pitchFamily="18" charset="0"/>
                <a:cs typeface="Times New Roman" pitchFamily="18" charset="0"/>
              </a:rPr>
              <a:t>Не цифровизацией единой? </a:t>
            </a:r>
            <a:r>
              <a:rPr lang="ru-RU" b="1" dirty="0" err="1">
                <a:latin typeface="Times New Roman" pitchFamily="18" charset="0"/>
                <a:cs typeface="Times New Roman" pitchFamily="18" charset="0"/>
              </a:rPr>
              <a:t>Технооптимизм</a:t>
            </a:r>
            <a:r>
              <a:rPr lang="ru-RU" b="1" dirty="0">
                <a:latin typeface="Times New Roman" pitchFamily="18" charset="0"/>
                <a:cs typeface="Times New Roman" pitchFamily="18" charset="0"/>
              </a:rPr>
              <a:t> в жизни пожилых людей в контексте отложенного старения</a:t>
            </a:r>
          </a:p>
        </p:txBody>
      </p:sp>
      <p:sp>
        <p:nvSpPr>
          <p:cNvPr id="3" name="Подзаголовок 2"/>
          <p:cNvSpPr>
            <a:spLocks noGrp="1"/>
          </p:cNvSpPr>
          <p:nvPr>
            <p:ph type="subTitle" idx="1"/>
          </p:nvPr>
        </p:nvSpPr>
        <p:spPr>
          <a:xfrm>
            <a:off x="1115616" y="4005064"/>
            <a:ext cx="6984776" cy="1584176"/>
          </a:xfrm>
        </p:spPr>
        <p:txBody>
          <a:bodyPr>
            <a:normAutofit/>
          </a:bodyPr>
          <a:lstStyle/>
          <a:p>
            <a:r>
              <a:rPr lang="ru-RU" sz="2000" dirty="0">
                <a:solidFill>
                  <a:schemeClr val="tx1"/>
                </a:solidFill>
                <a:latin typeface="Times New Roman" pitchFamily="18" charset="0"/>
                <a:cs typeface="Times New Roman" pitchFamily="18" charset="0"/>
              </a:rPr>
              <a:t>Константин Галкин </a:t>
            </a:r>
          </a:p>
          <a:p>
            <a:r>
              <a:rPr lang="ru-RU" sz="2000" dirty="0">
                <a:solidFill>
                  <a:schemeClr val="tx1"/>
                </a:solidFill>
                <a:latin typeface="Times New Roman" pitchFamily="18" charset="0"/>
                <a:cs typeface="Times New Roman" pitchFamily="18" charset="0"/>
              </a:rPr>
              <a:t>Вторая всероссийская конференция с международным участием «Отложенное старение во времена </a:t>
            </a:r>
            <a:r>
              <a:rPr lang="ru-RU" sz="2000" dirty="0" err="1">
                <a:solidFill>
                  <a:schemeClr val="tx1"/>
                </a:solidFill>
                <a:latin typeface="Times New Roman" pitchFamily="18" charset="0"/>
                <a:cs typeface="Times New Roman" pitchFamily="18" charset="0"/>
              </a:rPr>
              <a:t>постковида</a:t>
            </a:r>
            <a:r>
              <a:rPr lang="ru-RU" sz="2000" dirty="0">
                <a:solidFill>
                  <a:schemeClr val="tx1"/>
                </a:solidFill>
                <a:latin typeface="Times New Roman" pitchFamily="18" charset="0"/>
                <a:cs typeface="Times New Roman" pitchFamily="18" charset="0"/>
              </a:rPr>
              <a:t> и неопределенности»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B9141F0-3D92-46FC-AFEB-D09B8D447D35}"/>
              </a:ext>
            </a:extLst>
          </p:cNvPr>
          <p:cNvSpPr>
            <a:spLocks noGrp="1"/>
          </p:cNvSpPr>
          <p:nvPr>
            <p:ph type="title"/>
          </p:nvPr>
        </p:nvSpPr>
        <p:spPr/>
        <p:txBody>
          <a:bodyPr>
            <a:normAutofit fontScale="90000"/>
          </a:bodyPr>
          <a:lstStyle/>
          <a:p>
            <a:r>
              <a:rPr lang="en-US" b="1" dirty="0">
                <a:latin typeface="Times New Roman" panose="02020603050405020304" pitchFamily="18" charset="0"/>
                <a:cs typeface="Times New Roman" panose="02020603050405020304" pitchFamily="18" charset="0"/>
              </a:rPr>
              <a:t>Active and Assisted Living</a:t>
            </a:r>
            <a:r>
              <a:rPr lang="ru-RU" b="1"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Program </a:t>
            </a:r>
            <a:r>
              <a:rPr lang="ru-RU" dirty="0"/>
              <a:t/>
            </a:r>
            <a:br>
              <a:rPr lang="ru-RU" dirty="0"/>
            </a:br>
            <a:endParaRPr lang="ru-RU" dirty="0"/>
          </a:p>
        </p:txBody>
      </p:sp>
      <p:sp>
        <p:nvSpPr>
          <p:cNvPr id="3" name="Объект 2">
            <a:extLst>
              <a:ext uri="{FF2B5EF4-FFF2-40B4-BE49-F238E27FC236}">
                <a16:creationId xmlns:a16="http://schemas.microsoft.com/office/drawing/2014/main" xmlns="" id="{6BA7C44E-EE6B-4D79-BE6B-A8D38F590AD6}"/>
              </a:ext>
            </a:extLst>
          </p:cNvPr>
          <p:cNvSpPr>
            <a:spLocks noGrp="1"/>
          </p:cNvSpPr>
          <p:nvPr>
            <p:ph sz="half" idx="1"/>
          </p:nvPr>
        </p:nvSpPr>
        <p:spPr>
          <a:xfrm>
            <a:off x="107504" y="1417638"/>
            <a:ext cx="4752528" cy="5035698"/>
          </a:xfrm>
        </p:spPr>
        <p:txBody>
          <a:bodyPr>
            <a:normAutofit fontScale="62500" lnSpcReduction="20000"/>
          </a:bodyPr>
          <a:lstStyle/>
          <a:p>
            <a:pPr marL="0" indent="0">
              <a:buNone/>
            </a:pPr>
            <a:r>
              <a:rPr lang="ru-RU" dirty="0"/>
              <a:t>Европейская финансирующая организация </a:t>
            </a:r>
            <a:r>
              <a:rPr lang="en-US" dirty="0">
                <a:hlinkClick r:id="rId2"/>
              </a:rPr>
              <a:t>aal-europe.eu</a:t>
            </a:r>
            <a:r>
              <a:rPr lang="ru-RU" dirty="0"/>
              <a:t> </a:t>
            </a:r>
          </a:p>
          <a:p>
            <a:pPr marL="0" indent="0">
              <a:buNone/>
            </a:pPr>
            <a:r>
              <a:rPr lang="ru-RU" i="1" dirty="0"/>
              <a:t> </a:t>
            </a:r>
            <a:r>
              <a:rPr lang="en-US" i="1" dirty="0"/>
              <a:t>Foster the emergence of innovative ICT-based products, services and systems for aging well at home, in the community, and at work, thus increasing the quality of life, autonomy, participation in social life, skills, and employability of elderly people, and reducing the costs of health and social care. Create a critical mass of research, development and innovation at EU level in technologies and services for aging well in the information society, including the establishment of a favorable environment for participation by small and medium-sized enterprises. Improve conditions for industrial exploitation by providing a coherent European framework for developing common approaches and facilitating the localization and adaptation of common solutions which are compatible with varying social preferences and regulatory aspects at national or regional level across Europe.</a:t>
            </a:r>
            <a:endParaRPr lang="ru-RU" i="1" dirty="0"/>
          </a:p>
        </p:txBody>
      </p:sp>
      <p:pic>
        <p:nvPicPr>
          <p:cNvPr id="2050" name="Picture 2" descr="Active and Assisted Living (AAL) Research and Development Programme">
            <a:extLst>
              <a:ext uri="{FF2B5EF4-FFF2-40B4-BE49-F238E27FC236}">
                <a16:creationId xmlns:a16="http://schemas.microsoft.com/office/drawing/2014/main" xmlns="" id="{E21803D6-ED8D-4F79-9216-2C10B59D3C95}"/>
              </a:ext>
            </a:extLst>
          </p:cNvPr>
          <p:cNvPicPr>
            <a:picLocks noGrp="1" noChangeAspect="1" noChangeArrowheads="1"/>
          </p:cNvPicPr>
          <p:nvPr>
            <p:ph sz="half" idx="2"/>
          </p:nvPr>
        </p:nvPicPr>
        <p:blipFill>
          <a:blip r:embed="rId3" cstate="print">
            <a:extLst>
              <a:ext uri="{28A0092B-C50C-407E-A947-70E740481C1C}">
                <a14:useLocalDpi xmlns:a14="http://schemas.microsoft.com/office/drawing/2010/main" xmlns="" val="0"/>
              </a:ext>
            </a:extLst>
          </a:blip>
          <a:srcRect/>
          <a:stretch>
            <a:fillRect/>
          </a:stretch>
        </p:blipFill>
        <p:spPr bwMode="auto">
          <a:xfrm>
            <a:off x="4572000" y="1484784"/>
            <a:ext cx="4464496" cy="388843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5997176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a:extLst>
              <a:ext uri="{FF2B5EF4-FFF2-40B4-BE49-F238E27FC236}">
                <a16:creationId xmlns:a16="http://schemas.microsoft.com/office/drawing/2014/main" xmlns="" id="{82A2E1B6-48EF-4954-9CF9-3F4F960CC526}"/>
              </a:ext>
            </a:extLst>
          </p:cNvPr>
          <p:cNvSpPr>
            <a:spLocks noGrp="1"/>
          </p:cNvSpPr>
          <p:nvPr>
            <p:ph type="title"/>
          </p:nvPr>
        </p:nvSpPr>
        <p:spPr>
          <a:xfrm>
            <a:off x="457200" y="274638"/>
            <a:ext cx="8229600" cy="778098"/>
          </a:xfrm>
        </p:spPr>
        <p:txBody>
          <a:bodyPr/>
          <a:lstStyle/>
          <a:p>
            <a:r>
              <a:rPr lang="en-US" b="1" dirty="0">
                <a:latin typeface="Times New Roman" panose="02020603050405020304" pitchFamily="18" charset="0"/>
                <a:cs typeface="Times New Roman" panose="02020603050405020304" pitchFamily="18" charset="0"/>
              </a:rPr>
              <a:t>Project </a:t>
            </a:r>
            <a:r>
              <a:rPr lang="en-US" b="1" dirty="0" err="1">
                <a:latin typeface="Times New Roman" panose="02020603050405020304" pitchFamily="18" charset="0"/>
                <a:cs typeface="Times New Roman" panose="02020603050405020304" pitchFamily="18" charset="0"/>
              </a:rPr>
              <a:t>ExerFun</a:t>
            </a:r>
            <a:endParaRPr lang="ru-RU" b="1" dirty="0">
              <a:latin typeface="Times New Roman" panose="02020603050405020304" pitchFamily="18" charset="0"/>
              <a:cs typeface="Times New Roman" panose="02020603050405020304" pitchFamily="18" charset="0"/>
            </a:endParaRPr>
          </a:p>
        </p:txBody>
      </p:sp>
      <p:sp>
        <p:nvSpPr>
          <p:cNvPr id="6" name="Объект 5">
            <a:extLst>
              <a:ext uri="{FF2B5EF4-FFF2-40B4-BE49-F238E27FC236}">
                <a16:creationId xmlns:a16="http://schemas.microsoft.com/office/drawing/2014/main" xmlns="" id="{7CAF7CFE-CD07-4283-B918-AE80750EF43E}"/>
              </a:ext>
            </a:extLst>
          </p:cNvPr>
          <p:cNvSpPr>
            <a:spLocks noGrp="1"/>
          </p:cNvSpPr>
          <p:nvPr>
            <p:ph idx="1"/>
          </p:nvPr>
        </p:nvSpPr>
        <p:spPr>
          <a:xfrm>
            <a:off x="0" y="1124744"/>
            <a:ext cx="9144000" cy="5544616"/>
          </a:xfrm>
        </p:spPr>
        <p:txBody>
          <a:bodyPr/>
          <a:lstStyle/>
          <a:p>
            <a:r>
              <a:rPr lang="ru-RU" i="1" dirty="0">
                <a:latin typeface="Times New Roman" panose="02020603050405020304" pitchFamily="18" charset="0"/>
                <a:cs typeface="Times New Roman" panose="02020603050405020304" pitchFamily="18" charset="0"/>
              </a:rPr>
              <a:t>Тела </a:t>
            </a:r>
          </a:p>
          <a:p>
            <a:pPr marL="0" indent="0">
              <a:buNone/>
            </a:pPr>
            <a:r>
              <a:rPr lang="ru-RU" dirty="0">
                <a:latin typeface="Times New Roman" panose="02020603050405020304" pitchFamily="18" charset="0"/>
                <a:cs typeface="Times New Roman" panose="02020603050405020304" pitchFamily="18" charset="0"/>
              </a:rPr>
              <a:t>Перемещения, специальные устройства, комфорт </a:t>
            </a:r>
          </a:p>
          <a:p>
            <a:r>
              <a:rPr lang="ru-RU" dirty="0">
                <a:latin typeface="Times New Roman" panose="02020603050405020304" pitchFamily="18" charset="0"/>
                <a:cs typeface="Times New Roman" panose="02020603050405020304" pitchFamily="18" charset="0"/>
              </a:rPr>
              <a:t> </a:t>
            </a:r>
            <a:r>
              <a:rPr lang="ru-RU" i="1" dirty="0">
                <a:latin typeface="Times New Roman" panose="02020603050405020304" pitchFamily="18" charset="0"/>
                <a:cs typeface="Times New Roman" panose="02020603050405020304" pitchFamily="18" charset="0"/>
              </a:rPr>
              <a:t>Агенты </a:t>
            </a:r>
          </a:p>
          <a:p>
            <a:pPr marL="0" indent="0">
              <a:buNone/>
            </a:pPr>
            <a:r>
              <a:rPr lang="ru-RU" dirty="0">
                <a:latin typeface="Times New Roman" panose="02020603050405020304" pitchFamily="18" charset="0"/>
                <a:cs typeface="Times New Roman" panose="02020603050405020304" pitchFamily="18" charset="0"/>
              </a:rPr>
              <a:t>Организации, предметы, технологии</a:t>
            </a:r>
          </a:p>
          <a:p>
            <a:r>
              <a:rPr lang="ru-RU" dirty="0">
                <a:latin typeface="Times New Roman" panose="02020603050405020304" pitchFamily="18" charset="0"/>
                <a:cs typeface="Times New Roman" panose="02020603050405020304" pitchFamily="18" charset="0"/>
              </a:rPr>
              <a:t>  </a:t>
            </a:r>
            <a:r>
              <a:rPr lang="ru-RU" i="1" dirty="0">
                <a:latin typeface="Times New Roman" panose="02020603050405020304" pitchFamily="18" charset="0"/>
                <a:cs typeface="Times New Roman" panose="02020603050405020304" pitchFamily="18" charset="0"/>
              </a:rPr>
              <a:t>Практики </a:t>
            </a:r>
          </a:p>
          <a:p>
            <a:pPr marL="0" indent="0">
              <a:buNone/>
            </a:pPr>
            <a:r>
              <a:rPr lang="ru-RU" dirty="0">
                <a:latin typeface="Times New Roman" panose="02020603050405020304" pitchFamily="18" charset="0"/>
                <a:cs typeface="Times New Roman" panose="02020603050405020304" pitchFamily="18" charset="0"/>
              </a:rPr>
              <a:t>Взаимодействия с технологиями, взаимодействия с людьми, сети и новые виды таких взаимодействий    </a:t>
            </a:r>
          </a:p>
          <a:p>
            <a:endParaRPr lang="ru-RU" i="1" dirty="0"/>
          </a:p>
        </p:txBody>
      </p:sp>
    </p:spTree>
    <p:extLst>
      <p:ext uri="{BB962C8B-B14F-4D97-AF65-F5344CB8AC3E}">
        <p14:creationId xmlns:p14="http://schemas.microsoft.com/office/powerpoint/2010/main" xmlns="" val="42934281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5CD358F-9DEA-40A3-86C6-2388EBC84D15}"/>
              </a:ext>
            </a:extLst>
          </p:cNvPr>
          <p:cNvSpPr>
            <a:spLocks noGrp="1"/>
          </p:cNvSpPr>
          <p:nvPr>
            <p:ph type="title"/>
          </p:nvPr>
        </p:nvSpPr>
        <p:spPr>
          <a:xfrm>
            <a:off x="457200" y="274638"/>
            <a:ext cx="8229600" cy="922114"/>
          </a:xfrm>
        </p:spPr>
        <p:txBody>
          <a:bodyPr>
            <a:normAutofit/>
          </a:bodyPr>
          <a:lstStyle/>
          <a:p>
            <a:r>
              <a:rPr lang="ru-RU" b="1" dirty="0">
                <a:latin typeface="Times New Roman" panose="02020603050405020304" pitchFamily="18" charset="0"/>
                <a:cs typeface="Times New Roman" panose="02020603050405020304" pitchFamily="18" charset="0"/>
              </a:rPr>
              <a:t>Сферы интеграции технологий  </a:t>
            </a:r>
          </a:p>
        </p:txBody>
      </p:sp>
      <p:sp>
        <p:nvSpPr>
          <p:cNvPr id="3" name="Объект 2">
            <a:extLst>
              <a:ext uri="{FF2B5EF4-FFF2-40B4-BE49-F238E27FC236}">
                <a16:creationId xmlns:a16="http://schemas.microsoft.com/office/drawing/2014/main" xmlns="" id="{8ED43042-69EA-42CF-BB71-CF1563E60AE8}"/>
              </a:ext>
            </a:extLst>
          </p:cNvPr>
          <p:cNvSpPr>
            <a:spLocks noGrp="1"/>
          </p:cNvSpPr>
          <p:nvPr>
            <p:ph idx="1"/>
          </p:nvPr>
        </p:nvSpPr>
        <p:spPr>
          <a:xfrm>
            <a:off x="0" y="1417638"/>
            <a:ext cx="9144000" cy="5107706"/>
          </a:xfrm>
        </p:spPr>
        <p:txBody>
          <a:bodyPr>
            <a:normAutofit fontScale="85000" lnSpcReduction="20000"/>
          </a:bodyPr>
          <a:lstStyle/>
          <a:p>
            <a:pPr>
              <a:buFont typeface="Wingdings" panose="05000000000000000000" pitchFamily="2" charset="2"/>
              <a:buChar char="q"/>
            </a:pPr>
            <a:r>
              <a:rPr lang="ru-RU" b="1" dirty="0">
                <a:latin typeface="Times New Roman" panose="02020603050405020304" pitchFamily="18" charset="0"/>
                <a:cs typeface="Times New Roman" panose="02020603050405020304" pitchFamily="18" charset="0"/>
              </a:rPr>
              <a:t>Повседневная помощь</a:t>
            </a:r>
          </a:p>
          <a:p>
            <a:r>
              <a:rPr lang="ru-RU" i="1" dirty="0">
                <a:latin typeface="Times New Roman" panose="02020603050405020304" pitchFamily="18" charset="0"/>
                <a:cs typeface="Times New Roman" panose="02020603050405020304" pitchFamily="18" charset="0"/>
              </a:rPr>
              <a:t>Получение информации </a:t>
            </a:r>
          </a:p>
          <a:p>
            <a:r>
              <a:rPr lang="ru-RU" i="1" dirty="0">
                <a:latin typeface="Times New Roman" panose="02020603050405020304" pitchFamily="18" charset="0"/>
                <a:cs typeface="Times New Roman" panose="02020603050405020304" pitchFamily="18" charset="0"/>
              </a:rPr>
              <a:t>Защита </a:t>
            </a:r>
          </a:p>
          <a:p>
            <a:pPr>
              <a:buFont typeface="Wingdings" panose="05000000000000000000" pitchFamily="2" charset="2"/>
              <a:buChar char="q"/>
            </a:pPr>
            <a:r>
              <a:rPr lang="ru-RU" i="1"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Коммуникация и терапевтический эффект</a:t>
            </a:r>
          </a:p>
          <a:p>
            <a:r>
              <a:rPr lang="ru-RU" i="1" dirty="0">
                <a:latin typeface="Times New Roman" panose="02020603050405020304" pitchFamily="18" charset="0"/>
                <a:cs typeface="Times New Roman" panose="02020603050405020304" pitchFamily="18" charset="0"/>
              </a:rPr>
              <a:t>Компаньоны </a:t>
            </a:r>
          </a:p>
          <a:p>
            <a:r>
              <a:rPr lang="ru-RU" i="1" dirty="0">
                <a:latin typeface="Times New Roman" panose="02020603050405020304" pitchFamily="18" charset="0"/>
                <a:cs typeface="Times New Roman" panose="02020603050405020304" pitchFamily="18" charset="0"/>
              </a:rPr>
              <a:t>Тактильная помощь и поддержка </a:t>
            </a:r>
          </a:p>
          <a:p>
            <a:pPr>
              <a:buFont typeface="Wingdings" panose="05000000000000000000" pitchFamily="2" charset="2"/>
              <a:buChar char="q"/>
            </a:pPr>
            <a:r>
              <a:rPr lang="ru-RU" i="1"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Город и дом</a:t>
            </a:r>
          </a:p>
          <a:p>
            <a:r>
              <a:rPr lang="ru-RU" i="1" dirty="0">
                <a:latin typeface="Times New Roman" panose="02020603050405020304" pitchFamily="18" charset="0"/>
                <a:cs typeface="Times New Roman" panose="02020603050405020304" pitchFamily="18" charset="0"/>
              </a:rPr>
              <a:t>Поддержка мобильности </a:t>
            </a:r>
          </a:p>
          <a:p>
            <a:r>
              <a:rPr lang="ru-RU" i="1" dirty="0">
                <a:latin typeface="Times New Roman" panose="02020603050405020304" pitchFamily="18" charset="0"/>
                <a:cs typeface="Times New Roman" panose="02020603050405020304" pitchFamily="18" charset="0"/>
              </a:rPr>
              <a:t>Помощь в хозяйстве</a:t>
            </a:r>
          </a:p>
          <a:p>
            <a:pPr>
              <a:buFont typeface="Wingdings" panose="05000000000000000000" pitchFamily="2" charset="2"/>
              <a:buChar char="q"/>
            </a:pPr>
            <a:r>
              <a:rPr lang="ru-RU" b="1" dirty="0">
                <a:latin typeface="Times New Roman" panose="02020603050405020304" pitchFamily="18" charset="0"/>
                <a:cs typeface="Times New Roman" panose="02020603050405020304" pitchFamily="18" charset="0"/>
              </a:rPr>
              <a:t>Здоровье </a:t>
            </a:r>
            <a:r>
              <a:rPr lang="ru-RU" i="1" dirty="0">
                <a:latin typeface="Times New Roman" panose="02020603050405020304" pitchFamily="18" charset="0"/>
                <a:cs typeface="Times New Roman" panose="02020603050405020304" pitchFamily="18" charset="0"/>
              </a:rPr>
              <a:t> </a:t>
            </a:r>
          </a:p>
          <a:p>
            <a:r>
              <a:rPr lang="ru-RU" i="1" dirty="0">
                <a:latin typeface="Times New Roman" panose="02020603050405020304" pitchFamily="18" charset="0"/>
                <a:cs typeface="Times New Roman" panose="02020603050405020304" pitchFamily="18" charset="0"/>
              </a:rPr>
              <a:t>Мониторинг жизненных показателей </a:t>
            </a:r>
          </a:p>
          <a:p>
            <a:r>
              <a:rPr lang="ru-RU" i="1" dirty="0">
                <a:latin typeface="Times New Roman" panose="02020603050405020304" pitchFamily="18" charset="0"/>
                <a:cs typeface="Times New Roman" panose="02020603050405020304" pitchFamily="18" charset="0"/>
              </a:rPr>
              <a:t>Помощь в поиске информации    </a:t>
            </a:r>
          </a:p>
        </p:txBody>
      </p:sp>
    </p:spTree>
    <p:extLst>
      <p:ext uri="{BB962C8B-B14F-4D97-AF65-F5344CB8AC3E}">
        <p14:creationId xmlns:p14="http://schemas.microsoft.com/office/powerpoint/2010/main" xmlns="" val="22331369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5B78764-BF0E-4777-8B93-174877D97597}"/>
              </a:ext>
            </a:extLst>
          </p:cNvPr>
          <p:cNvSpPr>
            <a:spLocks noGrp="1"/>
          </p:cNvSpPr>
          <p:nvPr>
            <p:ph type="title"/>
          </p:nvPr>
        </p:nvSpPr>
        <p:spPr>
          <a:xfrm>
            <a:off x="457200" y="274638"/>
            <a:ext cx="8229600" cy="706090"/>
          </a:xfrm>
        </p:spPr>
        <p:txBody>
          <a:bodyPr>
            <a:normAutofit fontScale="90000"/>
          </a:bodyPr>
          <a:lstStyle/>
          <a:p>
            <a:r>
              <a:rPr lang="ru-RU" b="1" dirty="0">
                <a:latin typeface="Times New Roman" panose="02020603050405020304" pitchFamily="18" charset="0"/>
                <a:cs typeface="Times New Roman" panose="02020603050405020304" pitchFamily="18" charset="0"/>
              </a:rPr>
              <a:t>Дискуссия, заключение </a:t>
            </a:r>
          </a:p>
        </p:txBody>
      </p:sp>
      <p:sp>
        <p:nvSpPr>
          <p:cNvPr id="3" name="Объект 2">
            <a:extLst>
              <a:ext uri="{FF2B5EF4-FFF2-40B4-BE49-F238E27FC236}">
                <a16:creationId xmlns:a16="http://schemas.microsoft.com/office/drawing/2014/main" xmlns="" id="{B1864B2B-ED1D-48BB-87B4-C41D59148CF0}"/>
              </a:ext>
            </a:extLst>
          </p:cNvPr>
          <p:cNvSpPr>
            <a:spLocks noGrp="1"/>
          </p:cNvSpPr>
          <p:nvPr>
            <p:ph idx="1"/>
          </p:nvPr>
        </p:nvSpPr>
        <p:spPr>
          <a:xfrm>
            <a:off x="0" y="1124744"/>
            <a:ext cx="9144000" cy="5458618"/>
          </a:xfrm>
        </p:spPr>
        <p:txBody>
          <a:bodyPr>
            <a:normAutofit/>
          </a:bodyPr>
          <a:lstStyle/>
          <a:p>
            <a:r>
              <a:rPr lang="ru-RU" dirty="0">
                <a:latin typeface="Times New Roman" panose="02020603050405020304" pitchFamily="18" charset="0"/>
                <a:cs typeface="Times New Roman" panose="02020603050405020304" pitchFamily="18" charset="0"/>
              </a:rPr>
              <a:t>Отношения власти и властных структур. Взаимодействия технологий и</a:t>
            </a:r>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пожилых людей. </a:t>
            </a:r>
          </a:p>
          <a:p>
            <a:r>
              <a:rPr lang="ru-RU" dirty="0">
                <a:latin typeface="Times New Roman" panose="02020603050405020304" pitchFamily="18" charset="0"/>
                <a:cs typeface="Times New Roman" panose="02020603050405020304" pitchFamily="18" charset="0"/>
              </a:rPr>
              <a:t>Различные </a:t>
            </a:r>
            <a:r>
              <a:rPr lang="ru-RU" dirty="0" err="1">
                <a:latin typeface="Times New Roman" panose="02020603050405020304" pitchFamily="18" charset="0"/>
                <a:cs typeface="Times New Roman" panose="02020603050405020304" pitchFamily="18" charset="0"/>
              </a:rPr>
              <a:t>акторы</a:t>
            </a:r>
            <a:r>
              <a:rPr lang="ru-RU" dirty="0">
                <a:latin typeface="Times New Roman" panose="02020603050405020304" pitchFamily="18" charset="0"/>
                <a:cs typeface="Times New Roman" panose="02020603050405020304" pitchFamily="18" charset="0"/>
              </a:rPr>
              <a:t>. (Человеческие и нечеловеческие агенты</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Учреждения, дискурсы, специальные устройства вовлечены в процессы. </a:t>
            </a:r>
          </a:p>
          <a:p>
            <a:r>
              <a:rPr lang="ru-RU" dirty="0">
                <a:latin typeface="Times New Roman" panose="02020603050405020304" pitchFamily="18" charset="0"/>
                <a:cs typeface="Times New Roman" panose="02020603050405020304" pitchFamily="18" charset="0"/>
              </a:rPr>
              <a:t>Социальные практики и властные отношения.</a:t>
            </a:r>
          </a:p>
          <a:p>
            <a:r>
              <a:rPr lang="ru-RU" dirty="0">
                <a:latin typeface="Times New Roman" panose="02020603050405020304" pitchFamily="18" charset="0"/>
                <a:cs typeface="Times New Roman" panose="02020603050405020304" pitchFamily="18" charset="0"/>
              </a:rPr>
              <a:t>Возможности отложенного старения через новые технологии или невозможности.</a:t>
            </a:r>
          </a:p>
          <a:p>
            <a:r>
              <a:rPr lang="ru-RU" dirty="0">
                <a:latin typeface="Times New Roman" panose="02020603050405020304" pitchFamily="18" charset="0"/>
                <a:cs typeface="Times New Roman" panose="02020603050405020304" pitchFamily="18" charset="0"/>
              </a:rPr>
              <a:t>Концептуализация технологий и старения (возраста).      </a:t>
            </a:r>
            <a:r>
              <a:rPr lang="ru-RU" sz="2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xmlns="" val="34599811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C351A83-F7A8-4FC8-A0E8-C494B261BC95}"/>
              </a:ext>
            </a:extLst>
          </p:cNvPr>
          <p:cNvSpPr>
            <a:spLocks noGrp="1"/>
          </p:cNvSpPr>
          <p:nvPr>
            <p:ph type="title"/>
          </p:nvPr>
        </p:nvSpPr>
        <p:spPr/>
        <p:txBody>
          <a:bodyPr/>
          <a:lstStyle/>
          <a:p>
            <a:r>
              <a:rPr lang="ru-RU" b="1" dirty="0">
                <a:latin typeface="Times New Roman" panose="02020603050405020304" pitchFamily="18" charset="0"/>
                <a:cs typeface="Times New Roman" panose="02020603050405020304" pitchFamily="18" charset="0"/>
              </a:rPr>
              <a:t>Спасибо за внимание! </a:t>
            </a:r>
          </a:p>
        </p:txBody>
      </p:sp>
      <p:sp>
        <p:nvSpPr>
          <p:cNvPr id="3" name="Объект 2">
            <a:extLst>
              <a:ext uri="{FF2B5EF4-FFF2-40B4-BE49-F238E27FC236}">
                <a16:creationId xmlns:a16="http://schemas.microsoft.com/office/drawing/2014/main" xmlns="" id="{D9ADC20E-47C5-4281-96E5-9B0F4B7C0B56}"/>
              </a:ext>
            </a:extLst>
          </p:cNvPr>
          <p:cNvSpPr>
            <a:spLocks noGrp="1"/>
          </p:cNvSpPr>
          <p:nvPr>
            <p:ph idx="1"/>
          </p:nvPr>
        </p:nvSpPr>
        <p:spPr/>
        <p:txBody>
          <a:bodyPr/>
          <a:lstStyle/>
          <a:p>
            <a:pPr algn="ctr">
              <a:buNone/>
            </a:pPr>
            <a:r>
              <a:rPr lang="ru-RU" sz="4000" i="1" dirty="0">
                <a:latin typeface="Times New Roman" pitchFamily="18" charset="0"/>
                <a:cs typeface="Times New Roman" pitchFamily="18" charset="0"/>
              </a:rPr>
              <a:t>Константин Галкин </a:t>
            </a:r>
          </a:p>
          <a:p>
            <a:pPr algn="ctr">
              <a:buNone/>
            </a:pPr>
            <a:r>
              <a:rPr lang="ru-RU" sz="4000" dirty="0">
                <a:latin typeface="Times New Roman" pitchFamily="18" charset="0"/>
                <a:cs typeface="Times New Roman" pitchFamily="18" charset="0"/>
              </a:rPr>
              <a:t>Старший научный сотрудник Социологического института РАН-филиала ФНИСЦ РАН</a:t>
            </a:r>
          </a:p>
          <a:p>
            <a:pPr algn="ctr">
              <a:buNone/>
            </a:pPr>
            <a:r>
              <a:rPr lang="en-US" sz="4000" dirty="0">
                <a:latin typeface="Times New Roman" pitchFamily="18" charset="0"/>
                <a:cs typeface="Times New Roman" pitchFamily="18" charset="0"/>
                <a:hlinkClick r:id="rId2"/>
              </a:rPr>
              <a:t>Kgalkin1989@mail.ru</a:t>
            </a:r>
            <a:r>
              <a:rPr lang="en-US" sz="4000" dirty="0">
                <a:latin typeface="Times New Roman" pitchFamily="18" charset="0"/>
                <a:cs typeface="Times New Roman" pitchFamily="18" charset="0"/>
              </a:rPr>
              <a:t> </a:t>
            </a:r>
            <a:endParaRPr lang="ru-RU" sz="4000"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xmlns="" val="27249361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36C8AB4-5D1E-4AE7-9BD3-32B8CC693655}"/>
              </a:ext>
            </a:extLst>
          </p:cNvPr>
          <p:cNvSpPr>
            <a:spLocks noGrp="1"/>
          </p:cNvSpPr>
          <p:nvPr>
            <p:ph type="title"/>
          </p:nvPr>
        </p:nvSpPr>
        <p:spPr>
          <a:xfrm>
            <a:off x="107504" y="188640"/>
            <a:ext cx="8712968" cy="1008112"/>
          </a:xfrm>
        </p:spPr>
        <p:txBody>
          <a:bodyPr>
            <a:normAutofit fontScale="90000"/>
          </a:bodyPr>
          <a:lstStyle/>
          <a:p>
            <a:r>
              <a:rPr lang="ru-RU" b="1" dirty="0">
                <a:latin typeface="Times New Roman" panose="02020603050405020304" pitchFamily="18" charset="0"/>
                <a:cs typeface="Times New Roman" panose="02020603050405020304" pitchFamily="18" charset="0"/>
              </a:rPr>
              <a:t>Как изменились исследования старения</a:t>
            </a:r>
            <a:r>
              <a:rPr lang="en-US" b="1" dirty="0">
                <a:latin typeface="Times New Roman" panose="02020603050405020304" pitchFamily="18" charset="0"/>
                <a:cs typeface="Times New Roman" panose="02020603050405020304" pitchFamily="18" charset="0"/>
              </a:rPr>
              <a:t>?</a:t>
            </a:r>
            <a:endParaRPr lang="ru-RU" b="1"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xmlns="" id="{266D7DEC-64C7-4CA8-AB37-6586CE15559F}"/>
              </a:ext>
            </a:extLst>
          </p:cNvPr>
          <p:cNvSpPr>
            <a:spLocks noGrp="1"/>
          </p:cNvSpPr>
          <p:nvPr>
            <p:ph idx="1"/>
          </p:nvPr>
        </p:nvSpPr>
        <p:spPr>
          <a:xfrm>
            <a:off x="0" y="1412776"/>
            <a:ext cx="9144000" cy="5328592"/>
          </a:xfrm>
        </p:spPr>
        <p:txBody>
          <a:bodyPr>
            <a:normAutofit fontScale="40000" lnSpcReduction="20000"/>
          </a:bodyPr>
          <a:lstStyle/>
          <a:p>
            <a:r>
              <a:rPr lang="ru-RU" sz="3800" i="1" dirty="0">
                <a:latin typeface="Times New Roman" panose="02020603050405020304" pitchFamily="18" charset="0"/>
                <a:cs typeface="Times New Roman" panose="02020603050405020304" pitchFamily="18" charset="0"/>
              </a:rPr>
              <a:t>Транзит от оптики середины </a:t>
            </a:r>
            <a:r>
              <a:rPr lang="en-US" sz="3800" i="1" dirty="0">
                <a:latin typeface="Times New Roman" panose="02020603050405020304" pitchFamily="18" charset="0"/>
                <a:cs typeface="Times New Roman" panose="02020603050405020304" pitchFamily="18" charset="0"/>
              </a:rPr>
              <a:t>XX</a:t>
            </a:r>
            <a:r>
              <a:rPr lang="ru-RU" sz="3800" i="1" dirty="0">
                <a:latin typeface="Times New Roman" panose="02020603050405020304" pitchFamily="18" charset="0"/>
                <a:cs typeface="Times New Roman" panose="02020603050405020304" pitchFamily="18" charset="0"/>
              </a:rPr>
              <a:t> века (биологические, медицинские, хронологические координаты) к реальному разнообразию контекстов старения </a:t>
            </a:r>
          </a:p>
          <a:p>
            <a:pPr>
              <a:buNone/>
            </a:pPr>
            <a:r>
              <a:rPr lang="en-US" sz="3800" i="1" dirty="0">
                <a:latin typeface="Times New Roman" panose="02020603050405020304" pitchFamily="18" charset="0"/>
                <a:cs typeface="Times New Roman" panose="02020603050405020304" pitchFamily="18" charset="0"/>
              </a:rPr>
              <a:t>    </a:t>
            </a:r>
            <a:r>
              <a:rPr lang="ru-RU" sz="3800" i="1" dirty="0">
                <a:latin typeface="Times New Roman" panose="02020603050405020304" pitchFamily="18" charset="0"/>
                <a:cs typeface="Times New Roman" panose="02020603050405020304" pitchFamily="18" charset="0"/>
              </a:rPr>
              <a:t>- </a:t>
            </a:r>
            <a:r>
              <a:rPr lang="ru-RU" sz="3800" dirty="0">
                <a:latin typeface="Times New Roman" panose="02020603050405020304" pitchFamily="18" charset="0"/>
                <a:cs typeface="Times New Roman" panose="02020603050405020304" pitchFamily="18" charset="0"/>
              </a:rPr>
              <a:t>Потери пожилых в контексте неравноправных взаимодействий с государством и вытеснения за пределы нормальности (</a:t>
            </a:r>
            <a:r>
              <a:rPr lang="en-US" sz="3800" dirty="0">
                <a:latin typeface="Times New Roman" panose="02020603050405020304" pitchFamily="18" charset="0"/>
                <a:cs typeface="Times New Roman" panose="02020603050405020304" pitchFamily="18" charset="0"/>
              </a:rPr>
              <a:t>Habermas, </a:t>
            </a:r>
            <a:r>
              <a:rPr lang="ru-RU" sz="3800" dirty="0">
                <a:latin typeface="Times New Roman" panose="02020603050405020304" pitchFamily="18" charset="0"/>
                <a:cs typeface="Times New Roman" panose="02020603050405020304" pitchFamily="18" charset="0"/>
              </a:rPr>
              <a:t>2015;</a:t>
            </a:r>
            <a:r>
              <a:rPr lang="en-US" sz="3800" dirty="0">
                <a:latin typeface="Times New Roman" panose="02020603050405020304" pitchFamily="18" charset="0"/>
                <a:cs typeface="Times New Roman" panose="02020603050405020304" pitchFamily="18" charset="0"/>
              </a:rPr>
              <a:t> Webb, 2017</a:t>
            </a:r>
            <a:r>
              <a:rPr lang="ru-RU" sz="3800" dirty="0">
                <a:latin typeface="Times New Roman" panose="02020603050405020304" pitchFamily="18" charset="0"/>
                <a:cs typeface="Times New Roman" panose="02020603050405020304" pitchFamily="18" charset="0"/>
              </a:rPr>
              <a:t>;</a:t>
            </a:r>
            <a:r>
              <a:rPr lang="en-US" sz="3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Van Vliet et. al., 2012</a:t>
            </a:r>
            <a:r>
              <a:rPr lang="ru-RU" sz="3800" dirty="0">
                <a:latin typeface="Times New Roman" panose="02020603050405020304" pitchFamily="18" charset="0"/>
                <a:cs typeface="Times New Roman" panose="02020603050405020304" pitchFamily="18" charset="0"/>
              </a:rPr>
              <a:t> ) </a:t>
            </a:r>
          </a:p>
          <a:p>
            <a:pPr marL="0" indent="0">
              <a:buNone/>
            </a:pPr>
            <a:r>
              <a:rPr lang="ru-RU" sz="3800" dirty="0">
                <a:latin typeface="Times New Roman" panose="02020603050405020304" pitchFamily="18" charset="0"/>
                <a:cs typeface="Times New Roman" panose="02020603050405020304" pitchFamily="18" charset="0"/>
              </a:rPr>
              <a:t>  </a:t>
            </a:r>
            <a:r>
              <a:rPr lang="en-US" sz="3800" dirty="0">
                <a:latin typeface="Times New Roman" panose="02020603050405020304" pitchFamily="18" charset="0"/>
                <a:cs typeface="Times New Roman" panose="02020603050405020304" pitchFamily="18" charset="0"/>
              </a:rPr>
              <a:t>-</a:t>
            </a:r>
            <a:r>
              <a:rPr lang="ru-RU" sz="3800" dirty="0">
                <a:latin typeface="Times New Roman" panose="02020603050405020304" pitchFamily="18" charset="0"/>
                <a:cs typeface="Times New Roman" panose="02020603050405020304" pitchFamily="18" charset="0"/>
              </a:rPr>
              <a:t>   Пересечение социологической оси рассмотрения старения с </a:t>
            </a:r>
            <a:r>
              <a:rPr lang="ru-RU" sz="3800" dirty="0" err="1">
                <a:latin typeface="Times New Roman" panose="02020603050405020304" pitchFamily="18" charset="0"/>
                <a:cs typeface="Times New Roman" panose="02020603050405020304" pitchFamily="18" charset="0"/>
              </a:rPr>
              <a:t>хроно</a:t>
            </a:r>
            <a:r>
              <a:rPr lang="ru-RU" sz="3800" dirty="0">
                <a:latin typeface="Times New Roman" panose="02020603050405020304" pitchFamily="18" charset="0"/>
                <a:cs typeface="Times New Roman" panose="02020603050405020304" pitchFamily="18" charset="0"/>
              </a:rPr>
              <a:t>-нормативной</a:t>
            </a:r>
            <a:r>
              <a:rPr lang="en-US" sz="3800" dirty="0">
                <a:latin typeface="Times New Roman" panose="02020603050405020304" pitchFamily="18" charset="0"/>
                <a:cs typeface="Times New Roman" panose="02020603050405020304" pitchFamily="18" charset="0"/>
              </a:rPr>
              <a:t> (Laz, 1998</a:t>
            </a:r>
            <a:r>
              <a:rPr lang="ru-RU" sz="3800" dirty="0">
                <a:latin typeface="Times New Roman" panose="02020603050405020304" pitchFamily="18" charset="0"/>
                <a:cs typeface="Times New Roman" panose="02020603050405020304" pitchFamily="18" charset="0"/>
              </a:rPr>
              <a:t>;</a:t>
            </a:r>
            <a:r>
              <a:rPr lang="en-US" sz="3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8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Schwall</a:t>
            </a:r>
            <a:r>
              <a:rPr lang="en-US" sz="3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et. al, 2012</a:t>
            </a:r>
            <a:r>
              <a:rPr lang="ru-RU" sz="3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3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Wahl et. al., 2020</a:t>
            </a:r>
            <a:r>
              <a:rPr lang="ru-RU" sz="3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3800" dirty="0" err="1">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Смолькин</a:t>
            </a:r>
            <a:r>
              <a:rPr lang="ru-RU" sz="3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2019; </a:t>
            </a:r>
            <a:r>
              <a:rPr lang="en-US" sz="3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Foster et. al., 2001</a:t>
            </a:r>
            <a:r>
              <a:rPr lang="en-US" sz="3800" dirty="0">
                <a:latin typeface="Times New Roman" panose="02020603050405020304" pitchFamily="18" charset="0"/>
                <a:cs typeface="Times New Roman" panose="02020603050405020304" pitchFamily="18" charset="0"/>
              </a:rPr>
              <a:t>)</a:t>
            </a:r>
            <a:endParaRPr lang="ru-RU" sz="3800" dirty="0">
              <a:latin typeface="Times New Roman" panose="02020603050405020304" pitchFamily="18" charset="0"/>
              <a:cs typeface="Times New Roman" panose="02020603050405020304" pitchFamily="18" charset="0"/>
            </a:endParaRPr>
          </a:p>
          <a:p>
            <a:pPr marL="0" indent="0">
              <a:buNone/>
            </a:pPr>
            <a:r>
              <a:rPr lang="ru-RU" sz="3800" dirty="0">
                <a:latin typeface="Times New Roman" panose="02020603050405020304" pitchFamily="18" charset="0"/>
                <a:cs typeface="Times New Roman" panose="02020603050405020304" pitchFamily="18" charset="0"/>
              </a:rPr>
              <a:t>  -   Социальное исключение пожилых людей (</a:t>
            </a:r>
            <a:r>
              <a:rPr lang="en-US" sz="3800" dirty="0">
                <a:latin typeface="Times New Roman" panose="02020603050405020304" pitchFamily="18" charset="0"/>
                <a:cs typeface="Times New Roman" panose="02020603050405020304" pitchFamily="18" charset="0"/>
              </a:rPr>
              <a:t>Bandura, 1999</a:t>
            </a:r>
            <a:r>
              <a:rPr lang="ru-RU" sz="3800" dirty="0">
                <a:latin typeface="Times New Roman" panose="02020603050405020304" pitchFamily="18" charset="0"/>
                <a:cs typeface="Times New Roman" panose="02020603050405020304" pitchFamily="18" charset="0"/>
              </a:rPr>
              <a:t>; </a:t>
            </a:r>
            <a:r>
              <a:rPr lang="en-US" sz="38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Scharf et. al., 2001</a:t>
            </a:r>
            <a:r>
              <a:rPr lang="ru-RU" sz="3800" dirty="0">
                <a:latin typeface="Times New Roman" panose="02020603050405020304" pitchFamily="18" charset="0"/>
                <a:cs typeface="Times New Roman" panose="02020603050405020304" pitchFamily="18" charset="0"/>
              </a:rPr>
              <a:t>) </a:t>
            </a:r>
          </a:p>
          <a:p>
            <a:r>
              <a:rPr lang="ru-RU" sz="3800" i="1" dirty="0">
                <a:latin typeface="Times New Roman" panose="02020603050405020304" pitchFamily="18" charset="0"/>
                <a:cs typeface="Times New Roman" panose="02020603050405020304" pitchFamily="18" charset="0"/>
              </a:rPr>
              <a:t>Особый интерес к пожилым людям. Ресурсы пожилых людей </a:t>
            </a:r>
          </a:p>
          <a:p>
            <a:pPr>
              <a:buFontTx/>
              <a:buChar char="-"/>
            </a:pPr>
            <a:r>
              <a:rPr lang="ru-RU" sz="3800" dirty="0">
                <a:latin typeface="Times New Roman" panose="02020603050405020304" pitchFamily="18" charset="0"/>
                <a:cs typeface="Times New Roman" panose="02020603050405020304" pitchFamily="18" charset="0"/>
              </a:rPr>
              <a:t>Особый институциональный интерес к пожилым (здравоохранение и социальная политика) </a:t>
            </a:r>
            <a:r>
              <a:rPr lang="ru-RU" sz="3800" dirty="0" err="1">
                <a:latin typeface="Times New Roman" panose="02020603050405020304" pitchFamily="18" charset="0"/>
                <a:cs typeface="Times New Roman" panose="02020603050405020304" pitchFamily="18" charset="0"/>
              </a:rPr>
              <a:t>самореферентные</a:t>
            </a:r>
            <a:r>
              <a:rPr lang="ru-RU" sz="3800" dirty="0">
                <a:latin typeface="Times New Roman" panose="02020603050405020304" pitchFamily="18" charset="0"/>
                <a:cs typeface="Times New Roman" panose="02020603050405020304" pitchFamily="18" charset="0"/>
              </a:rPr>
              <a:t> (Н. Луман) и</a:t>
            </a:r>
            <a:r>
              <a:rPr lang="en-US" sz="3800" dirty="0">
                <a:latin typeface="Times New Roman" panose="02020603050405020304" pitchFamily="18" charset="0"/>
                <a:cs typeface="Times New Roman" panose="02020603050405020304" pitchFamily="18" charset="0"/>
              </a:rPr>
              <a:t>/</a:t>
            </a:r>
            <a:r>
              <a:rPr lang="ru-RU" sz="3800" dirty="0">
                <a:latin typeface="Times New Roman" panose="02020603050405020304" pitchFamily="18" charset="0"/>
                <a:cs typeface="Times New Roman" panose="02020603050405020304" pitchFamily="18" charset="0"/>
              </a:rPr>
              <a:t>или закрытые социальные институты (И. Гофман)  (</a:t>
            </a:r>
            <a:r>
              <a:rPr lang="en-US" sz="3800" dirty="0">
                <a:solidFill>
                  <a:srgbClr val="000000"/>
                </a:solidFill>
                <a:latin typeface="Times New Roman" panose="02020603050405020304" pitchFamily="18" charset="0"/>
                <a:ea typeface="Calibri" panose="020F0502020204030204" pitchFamily="34" charset="0"/>
              </a:rPr>
              <a:t>Higgs</a:t>
            </a:r>
            <a:r>
              <a:rPr lang="ru-RU" sz="3800" dirty="0">
                <a:solidFill>
                  <a:srgbClr val="000000"/>
                </a:solidFill>
                <a:latin typeface="Times New Roman" panose="02020603050405020304" pitchFamily="18" charset="0"/>
                <a:ea typeface="Calibri" panose="020F0502020204030204" pitchFamily="34" charset="0"/>
              </a:rPr>
              <a:t>, 2017; </a:t>
            </a:r>
            <a:r>
              <a:rPr lang="en-US" sz="3800" dirty="0">
                <a:solidFill>
                  <a:srgbClr val="000000"/>
                </a:solidFill>
                <a:latin typeface="Times New Roman" panose="02020603050405020304" pitchFamily="18" charset="0"/>
                <a:ea typeface="Calibri" panose="020F0502020204030204" pitchFamily="34" charset="0"/>
              </a:rPr>
              <a:t>Katz et. al., 2004</a:t>
            </a:r>
            <a:r>
              <a:rPr lang="ru-RU" sz="3800" dirty="0">
                <a:latin typeface="Times New Roman" panose="02020603050405020304" pitchFamily="18" charset="0"/>
                <a:cs typeface="Times New Roman" panose="02020603050405020304" pitchFamily="18" charset="0"/>
              </a:rPr>
              <a:t>)</a:t>
            </a:r>
          </a:p>
          <a:p>
            <a:pPr>
              <a:buFontTx/>
              <a:buChar char="-"/>
            </a:pPr>
            <a:r>
              <a:rPr lang="ru-RU" sz="3800" dirty="0">
                <a:latin typeface="Times New Roman" panose="02020603050405020304" pitchFamily="18" charset="0"/>
                <a:cs typeface="Times New Roman" panose="02020603050405020304" pitchFamily="18" charset="0"/>
              </a:rPr>
              <a:t>Политика активного старения</a:t>
            </a:r>
            <a:r>
              <a:rPr lang="en-US" sz="3800" dirty="0">
                <a:latin typeface="Times New Roman" panose="02020603050405020304" pitchFamily="18" charset="0"/>
                <a:cs typeface="Times New Roman" panose="02020603050405020304" pitchFamily="18" charset="0"/>
              </a:rPr>
              <a:t>/</a:t>
            </a:r>
            <a:r>
              <a:rPr lang="ru-RU" sz="3800" dirty="0">
                <a:latin typeface="Times New Roman" panose="02020603050405020304" pitchFamily="18" charset="0"/>
                <a:cs typeface="Times New Roman" panose="02020603050405020304" pitchFamily="18" charset="0"/>
              </a:rPr>
              <a:t>долголетия и ее развитие</a:t>
            </a:r>
            <a:r>
              <a:rPr lang="en-US" sz="3800" dirty="0">
                <a:latin typeface="Times New Roman" panose="02020603050405020304" pitchFamily="18" charset="0"/>
                <a:cs typeface="Times New Roman" panose="02020603050405020304" pitchFamily="18" charset="0"/>
              </a:rPr>
              <a:t> (Rowe et. al., 2015</a:t>
            </a:r>
            <a:r>
              <a:rPr lang="ru-RU" sz="3800" dirty="0">
                <a:latin typeface="Times New Roman" panose="02020603050405020304" pitchFamily="18" charset="0"/>
                <a:cs typeface="Times New Roman" panose="02020603050405020304" pitchFamily="18" charset="0"/>
              </a:rPr>
              <a:t>; </a:t>
            </a:r>
            <a:r>
              <a:rPr lang="en-US" sz="3800" dirty="0">
                <a:latin typeface="Times New Roman" panose="02020603050405020304" pitchFamily="18" charset="0"/>
                <a:cs typeface="Times New Roman" panose="02020603050405020304" pitchFamily="18" charset="0"/>
              </a:rPr>
              <a:t>Zaidi et. al</a:t>
            </a:r>
            <a:r>
              <a:rPr lang="ru-RU" sz="3800" dirty="0">
                <a:latin typeface="Times New Roman" panose="02020603050405020304" pitchFamily="18" charset="0"/>
                <a:cs typeface="Times New Roman" panose="02020603050405020304" pitchFamily="18" charset="0"/>
              </a:rPr>
              <a:t>.</a:t>
            </a:r>
            <a:r>
              <a:rPr lang="en-US" sz="3800" dirty="0">
                <a:latin typeface="Times New Roman" panose="02020603050405020304" pitchFamily="18" charset="0"/>
                <a:cs typeface="Times New Roman" panose="02020603050405020304" pitchFamily="18" charset="0"/>
              </a:rPr>
              <a:t>,</a:t>
            </a:r>
            <a:r>
              <a:rPr lang="ru-RU" sz="3800" dirty="0">
                <a:latin typeface="Times New Roman" panose="02020603050405020304" pitchFamily="18" charset="0"/>
                <a:cs typeface="Times New Roman" panose="02020603050405020304" pitchFamily="18" charset="0"/>
              </a:rPr>
              <a:t> </a:t>
            </a:r>
            <a:r>
              <a:rPr lang="en-US" sz="3800" dirty="0">
                <a:latin typeface="Times New Roman" panose="02020603050405020304" pitchFamily="18" charset="0"/>
                <a:cs typeface="Times New Roman" panose="02020603050405020304" pitchFamily="18" charset="0"/>
              </a:rPr>
              <a:t>2018)</a:t>
            </a:r>
            <a:r>
              <a:rPr lang="ru-RU" sz="3800" dirty="0">
                <a:latin typeface="Times New Roman" panose="02020603050405020304" pitchFamily="18" charset="0"/>
                <a:cs typeface="Times New Roman" panose="02020603050405020304" pitchFamily="18" charset="0"/>
              </a:rPr>
              <a:t> </a:t>
            </a:r>
          </a:p>
          <a:p>
            <a:r>
              <a:rPr lang="ru-RU" sz="3800" i="1" dirty="0">
                <a:latin typeface="Times New Roman" panose="02020603050405020304" pitchFamily="18" charset="0"/>
                <a:cs typeface="Times New Roman" panose="02020603050405020304" pitchFamily="18" charset="0"/>
              </a:rPr>
              <a:t>Этап </a:t>
            </a:r>
            <a:r>
              <a:rPr lang="ru-RU" sz="3800" i="1" dirty="0" err="1">
                <a:latin typeface="Times New Roman" panose="02020603050405020304" pitchFamily="18" charset="0"/>
                <a:cs typeface="Times New Roman" panose="02020603050405020304" pitchFamily="18" charset="0"/>
              </a:rPr>
              <a:t>постковида</a:t>
            </a:r>
            <a:r>
              <a:rPr lang="ru-RU" sz="3800" i="1" dirty="0">
                <a:latin typeface="Times New Roman" panose="02020603050405020304" pitchFamily="18" charset="0"/>
                <a:cs typeface="Times New Roman" panose="02020603050405020304" pitchFamily="18" charset="0"/>
              </a:rPr>
              <a:t>. Разнообразие форм старения и представлений</a:t>
            </a:r>
          </a:p>
          <a:p>
            <a:pPr>
              <a:buFontTx/>
              <a:buChar char="-"/>
            </a:pPr>
            <a:r>
              <a:rPr lang="ru-RU" sz="3800" dirty="0">
                <a:latin typeface="Times New Roman" panose="02020603050405020304" pitchFamily="18" charset="0"/>
                <a:cs typeface="Times New Roman" panose="02020603050405020304" pitchFamily="18" charset="0"/>
              </a:rPr>
              <a:t>Дискурс смыслов возраста и индивидуального понимания возраста (Григорьева и др., 2020; </a:t>
            </a:r>
            <a:r>
              <a:rPr lang="ru-RU" sz="3800" dirty="0" err="1">
                <a:latin typeface="Times New Roman" panose="02020603050405020304" pitchFamily="18" charset="0"/>
                <a:cs typeface="Times New Roman" panose="02020603050405020304" pitchFamily="18" charset="0"/>
              </a:rPr>
              <a:t>Смолькин</a:t>
            </a:r>
            <a:r>
              <a:rPr lang="ru-RU" sz="3800" dirty="0">
                <a:latin typeface="Times New Roman" panose="02020603050405020304" pitchFamily="18" charset="0"/>
                <a:cs typeface="Times New Roman" panose="02020603050405020304" pitchFamily="18" charset="0"/>
              </a:rPr>
              <a:t>, 2019) </a:t>
            </a:r>
          </a:p>
          <a:p>
            <a:pPr>
              <a:buFontTx/>
              <a:buChar char="-"/>
            </a:pPr>
            <a:r>
              <a:rPr lang="ru-RU" sz="3800" dirty="0">
                <a:latin typeface="Times New Roman" panose="02020603050405020304" pitchFamily="18" charset="0"/>
                <a:cs typeface="Times New Roman" panose="02020603050405020304" pitchFamily="18" charset="0"/>
              </a:rPr>
              <a:t>Концепт «поздней взрослости» (</a:t>
            </a:r>
            <a:r>
              <a:rPr lang="en-US" sz="3800" dirty="0">
                <a:latin typeface="Times New Roman" panose="02020603050405020304" pitchFamily="18" charset="0"/>
                <a:cs typeface="Times New Roman" panose="02020603050405020304" pitchFamily="18" charset="0"/>
              </a:rPr>
              <a:t>Steger, 2009</a:t>
            </a:r>
            <a:r>
              <a:rPr lang="ru-RU" sz="3800" dirty="0">
                <a:latin typeface="Times New Roman" panose="02020603050405020304" pitchFamily="18" charset="0"/>
                <a:cs typeface="Times New Roman" panose="02020603050405020304" pitchFamily="18" charset="0"/>
              </a:rPr>
              <a:t>) </a:t>
            </a:r>
          </a:p>
          <a:p>
            <a:pPr>
              <a:buFontTx/>
              <a:buChar char="-"/>
            </a:pPr>
            <a:r>
              <a:rPr lang="ru-RU" sz="3800" dirty="0">
                <a:latin typeface="Times New Roman" panose="02020603050405020304" pitchFamily="18" charset="0"/>
                <a:cs typeface="Times New Roman" panose="02020603050405020304" pitchFamily="18" charset="0"/>
              </a:rPr>
              <a:t>Смещение хронологического измерения возраста (Григорьева и др., 2020)  </a:t>
            </a:r>
          </a:p>
          <a:p>
            <a:pPr>
              <a:buFontTx/>
              <a:buChar char="-"/>
            </a:pPr>
            <a:r>
              <a:rPr lang="ru-RU" sz="3800" dirty="0">
                <a:latin typeface="Times New Roman" panose="02020603050405020304" pitchFamily="18" charset="0"/>
                <a:cs typeface="Times New Roman" panose="02020603050405020304" pitchFamily="18" charset="0"/>
              </a:rPr>
              <a:t>Роль информационных технологий</a:t>
            </a:r>
            <a:r>
              <a:rPr lang="en-US" sz="3800" dirty="0">
                <a:latin typeface="Times New Roman" panose="02020603050405020304" pitchFamily="18" charset="0"/>
                <a:cs typeface="Times New Roman" panose="02020603050405020304" pitchFamily="18" charset="0"/>
              </a:rPr>
              <a:t> (</a:t>
            </a:r>
            <a:r>
              <a:rPr lang="en-US" sz="3800" dirty="0">
                <a:effectLst/>
                <a:latin typeface="Times New Roman" panose="02020603050405020304" pitchFamily="18" charset="0"/>
                <a:ea typeface="Calibri" panose="020F0502020204030204" pitchFamily="34" charset="0"/>
              </a:rPr>
              <a:t>Sixsmith et. al., 2022</a:t>
            </a:r>
            <a:r>
              <a:rPr lang="ru-RU" sz="3800" dirty="0">
                <a:effectLst/>
                <a:latin typeface="Times New Roman" panose="02020603050405020304" pitchFamily="18" charset="0"/>
                <a:ea typeface="Calibri" panose="020F0502020204030204" pitchFamily="34" charset="0"/>
              </a:rPr>
              <a:t>; Григорьева и др., 2016</a:t>
            </a:r>
            <a:r>
              <a:rPr lang="en-US" sz="3800" dirty="0">
                <a:latin typeface="Times New Roman" panose="02020603050405020304" pitchFamily="18" charset="0"/>
                <a:cs typeface="Times New Roman" panose="02020603050405020304" pitchFamily="18" charset="0"/>
              </a:rPr>
              <a:t>)</a:t>
            </a:r>
            <a:r>
              <a:rPr lang="ru-RU" sz="3800" dirty="0">
                <a:latin typeface="Times New Roman" panose="02020603050405020304" pitchFamily="18" charset="0"/>
                <a:cs typeface="Times New Roman" panose="02020603050405020304" pitchFamily="18" charset="0"/>
              </a:rPr>
              <a:t>     </a:t>
            </a:r>
          </a:p>
          <a:p>
            <a:pPr marL="0" indent="0">
              <a:buNone/>
            </a:pPr>
            <a:r>
              <a:rPr lang="ru-RU" sz="3600" dirty="0">
                <a:latin typeface="Times New Roman" panose="02020603050405020304" pitchFamily="18" charset="0"/>
                <a:cs typeface="Times New Roman" panose="02020603050405020304" pitchFamily="18" charset="0"/>
              </a:rPr>
              <a:t>    </a:t>
            </a:r>
          </a:p>
          <a:p>
            <a:endParaRPr lang="ru-RU" dirty="0"/>
          </a:p>
        </p:txBody>
      </p:sp>
    </p:spTree>
    <p:extLst>
      <p:ext uri="{BB962C8B-B14F-4D97-AF65-F5344CB8AC3E}">
        <p14:creationId xmlns:p14="http://schemas.microsoft.com/office/powerpoint/2010/main" xmlns="" val="30112891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latin typeface="Times New Roman" panose="02020603050405020304" pitchFamily="18" charset="0"/>
                <a:cs typeface="Times New Roman" panose="02020603050405020304" pitchFamily="18" charset="0"/>
              </a:rPr>
              <a:t>Пожилые и техника, цифровизация  </a:t>
            </a:r>
          </a:p>
        </p:txBody>
      </p:sp>
      <p:sp>
        <p:nvSpPr>
          <p:cNvPr id="3" name="Содержимое 2"/>
          <p:cNvSpPr>
            <a:spLocks noGrp="1"/>
          </p:cNvSpPr>
          <p:nvPr>
            <p:ph sz="half" idx="1"/>
          </p:nvPr>
        </p:nvSpPr>
        <p:spPr>
          <a:xfrm>
            <a:off x="179511" y="1556792"/>
            <a:ext cx="4316289" cy="4608512"/>
          </a:xfrm>
        </p:spPr>
        <p:txBody>
          <a:bodyPr>
            <a:normAutofit fontScale="77500" lnSpcReduction="20000"/>
          </a:bodyPr>
          <a:lstStyle/>
          <a:p>
            <a:pPr>
              <a:buFont typeface="Wingdings" panose="05000000000000000000" pitchFamily="2" charset="2"/>
              <a:buChar char="Ø"/>
            </a:pPr>
            <a:r>
              <a:rPr lang="ru-RU" sz="2000" dirty="0">
                <a:latin typeface="Times New Roman" panose="02020603050405020304" pitchFamily="18" charset="0"/>
                <a:cs typeface="Times New Roman" panose="02020603050405020304" pitchFamily="18" charset="0"/>
              </a:rPr>
              <a:t>Вопросы доверия в использовании новых технологий.</a:t>
            </a:r>
            <a:endParaRPr lang="en-US" sz="20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ru-RU" sz="2000" dirty="0">
                <a:latin typeface="Times New Roman" panose="02020603050405020304" pitchFamily="18" charset="0"/>
                <a:cs typeface="Times New Roman" panose="02020603050405020304" pitchFamily="18" charset="0"/>
              </a:rPr>
              <a:t>Переосмысление процесса цифровизации для пожилых людей. Возможности</a:t>
            </a:r>
            <a:r>
              <a:rPr lang="en-US" sz="2000" dirty="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Перспективы</a:t>
            </a:r>
            <a:r>
              <a:rPr lang="en-US" sz="2000" dirty="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a:t>
            </a:r>
          </a:p>
          <a:p>
            <a:pPr>
              <a:buFont typeface="Wingdings" panose="05000000000000000000" pitchFamily="2" charset="2"/>
              <a:buChar char="Ø"/>
            </a:pPr>
            <a:r>
              <a:rPr lang="ru-RU" sz="2000" dirty="0">
                <a:latin typeface="Times New Roman" panose="02020603050405020304" pitchFamily="18" charset="0"/>
                <a:cs typeface="Times New Roman" panose="02020603050405020304" pitchFamily="18" charset="0"/>
              </a:rPr>
              <a:t>Цифровизация или </a:t>
            </a:r>
            <a:r>
              <a:rPr lang="ru-RU" sz="2000" dirty="0" err="1">
                <a:latin typeface="Times New Roman" panose="02020603050405020304" pitchFamily="18" charset="0"/>
                <a:cs typeface="Times New Roman" panose="02020603050405020304" pitchFamily="18" charset="0"/>
              </a:rPr>
              <a:t>технологизация</a:t>
            </a:r>
            <a:r>
              <a:rPr lang="ru-RU" sz="2000" dirty="0">
                <a:latin typeface="Times New Roman" panose="02020603050405020304" pitchFamily="18" charset="0"/>
                <a:cs typeface="Times New Roman" panose="02020603050405020304" pitchFamily="18" charset="0"/>
              </a:rPr>
              <a:t> старения. </a:t>
            </a:r>
          </a:p>
          <a:p>
            <a:pPr>
              <a:buFont typeface="Wingdings" panose="05000000000000000000" pitchFamily="2" charset="2"/>
              <a:buChar char="Ø"/>
            </a:pPr>
            <a:r>
              <a:rPr lang="ru-RU" sz="2000" dirty="0">
                <a:latin typeface="Times New Roman" panose="02020603050405020304" pitchFamily="18" charset="0"/>
                <a:cs typeface="Times New Roman" panose="02020603050405020304" pitchFamily="18" charset="0"/>
              </a:rPr>
              <a:t>Новые технологии в системе ухода и роботизация. </a:t>
            </a:r>
          </a:p>
          <a:p>
            <a:pPr>
              <a:buFont typeface="Wingdings" panose="05000000000000000000" pitchFamily="2" charset="2"/>
              <a:buChar char="Ø"/>
            </a:pPr>
            <a:r>
              <a:rPr lang="ru-RU" sz="2000" dirty="0">
                <a:latin typeface="Times New Roman" panose="02020603050405020304" pitchFamily="18" charset="0"/>
                <a:cs typeface="Times New Roman" panose="02020603050405020304" pitchFamily="18" charset="0"/>
              </a:rPr>
              <a:t>Технологии и неравенства пожилых людей. </a:t>
            </a:r>
          </a:p>
          <a:p>
            <a:pPr>
              <a:buFont typeface="Wingdings" panose="05000000000000000000" pitchFamily="2" charset="2"/>
              <a:buChar char="Ø"/>
            </a:pPr>
            <a:r>
              <a:rPr lang="ru-RU" sz="2000" dirty="0">
                <a:latin typeface="Times New Roman" panose="02020603050405020304" pitchFamily="18" charset="0"/>
                <a:cs typeface="Times New Roman" panose="02020603050405020304" pitchFamily="18" charset="0"/>
              </a:rPr>
              <a:t>Активное долголетие и </a:t>
            </a:r>
            <a:r>
              <a:rPr lang="ru-RU" sz="2000" dirty="0" err="1">
                <a:latin typeface="Times New Roman" panose="02020603050405020304" pitchFamily="18" charset="0"/>
                <a:cs typeface="Times New Roman" panose="02020603050405020304" pitchFamily="18" charset="0"/>
              </a:rPr>
              <a:t>технооптимизм</a:t>
            </a:r>
            <a:r>
              <a:rPr lang="ru-RU" sz="2000" dirty="0">
                <a:latin typeface="Times New Roman" panose="02020603050405020304" pitchFamily="18" charset="0"/>
                <a:cs typeface="Times New Roman" panose="02020603050405020304" pitchFamily="18" charset="0"/>
              </a:rPr>
              <a:t>. </a:t>
            </a:r>
          </a:p>
          <a:p>
            <a:pPr>
              <a:buFont typeface="Wingdings" panose="05000000000000000000" pitchFamily="2" charset="2"/>
              <a:buChar char="Ø"/>
            </a:pPr>
            <a:r>
              <a:rPr lang="ru-RU" sz="2000" dirty="0">
                <a:latin typeface="Times New Roman" panose="02020603050405020304" pitchFamily="18" charset="0"/>
                <a:cs typeface="Times New Roman" panose="02020603050405020304" pitchFamily="18" charset="0"/>
              </a:rPr>
              <a:t>Методы и концептуальный аппарат исследований технологий. </a:t>
            </a:r>
          </a:p>
          <a:p>
            <a:pPr>
              <a:buFont typeface="Wingdings" panose="05000000000000000000" pitchFamily="2" charset="2"/>
              <a:buChar char="Ø"/>
            </a:pPr>
            <a:r>
              <a:rPr lang="ru-RU" sz="2000" dirty="0">
                <a:latin typeface="Times New Roman" panose="02020603050405020304" pitchFamily="18" charset="0"/>
                <a:cs typeface="Times New Roman" panose="02020603050405020304" pitchFamily="18" charset="0"/>
              </a:rPr>
              <a:t>Возможности геймификации. </a:t>
            </a:r>
          </a:p>
          <a:p>
            <a:pPr>
              <a:buFont typeface="Wingdings" panose="05000000000000000000" pitchFamily="2" charset="2"/>
              <a:buChar char="Ø"/>
            </a:pPr>
            <a:r>
              <a:rPr lang="ru-RU" sz="2000" dirty="0">
                <a:latin typeface="Times New Roman" panose="02020603050405020304" pitchFamily="18" charset="0"/>
                <a:cs typeface="Times New Roman" panose="02020603050405020304" pitchFamily="18" charset="0"/>
              </a:rPr>
              <a:t>Телесные взаимодействия пожилых людей с технологиями.   </a:t>
            </a:r>
          </a:p>
          <a:p>
            <a:pPr>
              <a:buFont typeface="Wingdings" panose="05000000000000000000" pitchFamily="2" charset="2"/>
              <a:buChar char="Ø"/>
            </a:pPr>
            <a:r>
              <a:rPr lang="ru-RU" sz="2000" dirty="0">
                <a:latin typeface="Times New Roman" panose="02020603050405020304" pitchFamily="18" charset="0"/>
                <a:cs typeface="Times New Roman" panose="02020603050405020304" pitchFamily="18" charset="0"/>
              </a:rPr>
              <a:t>Разрозненность исследований технологий для пожилых людей. Поиски новых концептуальных моделей.    </a:t>
            </a:r>
          </a:p>
        </p:txBody>
      </p:sp>
      <p:pic>
        <p:nvPicPr>
          <p:cNvPr id="1030" name="Picture 6" descr="Categorization of assistive robots for elderly | Download Scientific Diagram">
            <a:extLst>
              <a:ext uri="{FF2B5EF4-FFF2-40B4-BE49-F238E27FC236}">
                <a16:creationId xmlns:a16="http://schemas.microsoft.com/office/drawing/2014/main" xmlns="" id="{73237402-EE92-4F18-B5C0-E5173BBE57FA}"/>
              </a:ext>
            </a:extLst>
          </p:cNvPr>
          <p:cNvPicPr>
            <a:picLocks noGrp="1" noChangeAspect="1" noChangeArrowheads="1"/>
          </p:cNvPicPr>
          <p:nvPr>
            <p:ph sz="half" idx="2"/>
          </p:nvPr>
        </p:nvPicPr>
        <p:blipFill>
          <a:blip r:embed="rId2" cstate="print">
            <a:extLst>
              <a:ext uri="{28A0092B-C50C-407E-A947-70E740481C1C}">
                <a14:useLocalDpi xmlns:a14="http://schemas.microsoft.com/office/drawing/2010/main" xmlns="" val="0"/>
              </a:ext>
            </a:extLst>
          </a:blip>
          <a:srcRect/>
          <a:stretch>
            <a:fillRect/>
          </a:stretch>
        </p:blipFill>
        <p:spPr bwMode="auto">
          <a:xfrm>
            <a:off x="4495800" y="1600200"/>
            <a:ext cx="4468689" cy="4133056"/>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48680"/>
            <a:ext cx="8229600" cy="648072"/>
          </a:xfrm>
        </p:spPr>
        <p:txBody>
          <a:bodyPr>
            <a:noAutofit/>
          </a:bodyPr>
          <a:lstStyle/>
          <a:p>
            <a:r>
              <a:rPr lang="ru-RU" sz="2800" b="1" dirty="0">
                <a:latin typeface="Times New Roman" panose="02020603050405020304" pitchFamily="18" charset="0"/>
                <a:cs typeface="Times New Roman" panose="02020603050405020304" pitchFamily="18" charset="0"/>
              </a:rPr>
              <a:t>Возникновение интереса к исследованиям технологий в жизни пожилых людей  </a:t>
            </a:r>
          </a:p>
        </p:txBody>
      </p:sp>
      <p:sp>
        <p:nvSpPr>
          <p:cNvPr id="3" name="Содержимое 2"/>
          <p:cNvSpPr>
            <a:spLocks noGrp="1"/>
          </p:cNvSpPr>
          <p:nvPr>
            <p:ph idx="1"/>
          </p:nvPr>
        </p:nvSpPr>
        <p:spPr>
          <a:xfrm>
            <a:off x="0" y="1412776"/>
            <a:ext cx="9108504" cy="5256584"/>
          </a:xfrm>
        </p:spPr>
        <p:txBody>
          <a:bodyPr>
            <a:normAutofit/>
          </a:bodyPr>
          <a:lstStyle/>
          <a:p>
            <a:pPr>
              <a:buFont typeface="Wingdings" panose="05000000000000000000" pitchFamily="2" charset="2"/>
              <a:buChar char="q"/>
            </a:pPr>
            <a:r>
              <a:rPr lang="ru-RU" sz="2400" dirty="0">
                <a:latin typeface="Times New Roman" panose="02020603050405020304" pitchFamily="18" charset="0"/>
                <a:cs typeface="Times New Roman" panose="02020603050405020304" pitchFamily="18" charset="0"/>
              </a:rPr>
              <a:t>Пожилые люди целевая группа изобретателей новых технологий (</a:t>
            </a:r>
            <a:r>
              <a:rPr lang="en-US" sz="2400" dirty="0">
                <a:latin typeface="Times New Roman" panose="02020603050405020304" pitchFamily="18" charset="0"/>
                <a:cs typeface="Times New Roman" panose="02020603050405020304" pitchFamily="18" charset="0"/>
              </a:rPr>
              <a:t>Beal and Bohlen, 1957</a:t>
            </a:r>
            <a:r>
              <a:rPr lang="ru-RU"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Rosales and Fernández-</a:t>
            </a:r>
            <a:r>
              <a:rPr lang="en-US" sz="2400" dirty="0" err="1">
                <a:latin typeface="Times New Roman" panose="02020603050405020304" pitchFamily="18" charset="0"/>
                <a:cs typeface="Times New Roman" panose="02020603050405020304" pitchFamily="18" charset="0"/>
              </a:rPr>
              <a:t>Ardèvol</a:t>
            </a:r>
            <a:r>
              <a:rPr lang="en-US" sz="2400" dirty="0">
                <a:latin typeface="Times New Roman" panose="02020603050405020304" pitchFamily="18" charset="0"/>
                <a:cs typeface="Times New Roman" panose="02020603050405020304" pitchFamily="18" charset="0"/>
              </a:rPr>
              <a:t>, 2016</a:t>
            </a:r>
            <a:r>
              <a:rPr lang="ru-RU" sz="2400" dirty="0">
                <a:latin typeface="Times New Roman" panose="02020603050405020304" pitchFamily="18" charset="0"/>
                <a:cs typeface="Times New Roman" panose="02020603050405020304" pitchFamily="18" charset="0"/>
              </a:rPr>
              <a:t>).</a:t>
            </a:r>
          </a:p>
          <a:p>
            <a:pPr>
              <a:buFont typeface="Wingdings" panose="05000000000000000000" pitchFamily="2" charset="2"/>
              <a:buChar char="q"/>
            </a:pPr>
            <a:r>
              <a:rPr lang="ru-RU" sz="2400" dirty="0">
                <a:latin typeface="Times New Roman" panose="02020603050405020304" pitchFamily="18" charset="0"/>
                <a:cs typeface="Times New Roman" panose="02020603050405020304" pitchFamily="18" charset="0"/>
              </a:rPr>
              <a:t>Переосмысление повседневной жизни пожилых людей в контексте технологий и цифровизации  (</a:t>
            </a:r>
            <a:r>
              <a:rPr lang="en-US" sz="2400" dirty="0">
                <a:latin typeface="Times New Roman" panose="02020603050405020304" pitchFamily="18" charset="0"/>
                <a:cs typeface="Times New Roman" panose="02020603050405020304" pitchFamily="18" charset="0"/>
              </a:rPr>
              <a:t>Marshall and Katz, 2016</a:t>
            </a:r>
            <a:r>
              <a:rPr lang="ru-RU" sz="2400" dirty="0">
                <a:latin typeface="Times New Roman" panose="02020603050405020304" pitchFamily="18" charset="0"/>
                <a:cs typeface="Times New Roman" panose="02020603050405020304" pitchFamily="18" charset="0"/>
              </a:rPr>
              <a:t>; Григорьева и др., 2019; Орлов, Чугунов, 2023; Галкин 2022).</a:t>
            </a:r>
          </a:p>
          <a:p>
            <a:pPr>
              <a:buFont typeface="Wingdings" panose="05000000000000000000" pitchFamily="2" charset="2"/>
              <a:buChar char="q"/>
            </a:pPr>
            <a:r>
              <a:rPr lang="ru-RU" sz="2400" dirty="0">
                <a:latin typeface="Times New Roman" panose="02020603050405020304" pitchFamily="18" charset="0"/>
                <a:cs typeface="Times New Roman" panose="02020603050405020304" pitchFamily="18" charset="0"/>
              </a:rPr>
              <a:t>Особая роль предметов в жизни пожилых людей (Елютина, 2009)   </a:t>
            </a:r>
          </a:p>
          <a:p>
            <a:pPr>
              <a:buFont typeface="Wingdings" panose="05000000000000000000" pitchFamily="2" charset="2"/>
              <a:buChar char="q"/>
            </a:pPr>
            <a:r>
              <a:rPr lang="ru-RU" sz="2400" dirty="0">
                <a:latin typeface="Times New Roman" panose="02020603050405020304" pitchFamily="18" charset="0"/>
                <a:cs typeface="Times New Roman" panose="02020603050405020304" pitchFamily="18" charset="0"/>
              </a:rPr>
              <a:t>Возможности АСТ-исследований (</a:t>
            </a:r>
            <a:r>
              <a:rPr lang="en-US" sz="2400" dirty="0">
                <a:latin typeface="Times New Roman" panose="02020603050405020304" pitchFamily="18" charset="0"/>
                <a:cs typeface="Times New Roman" panose="02020603050405020304" pitchFamily="18" charset="0"/>
              </a:rPr>
              <a:t>Latour, 1996</a:t>
            </a:r>
            <a:r>
              <a:rPr lang="ru-RU"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Latour, 2005</a:t>
            </a:r>
            <a:r>
              <a:rPr lang="ru-RU" sz="2400" dirty="0">
                <a:latin typeface="Times New Roman" panose="02020603050405020304" pitchFamily="18" charset="0"/>
                <a:cs typeface="Times New Roman" panose="02020603050405020304" pitchFamily="18" charset="0"/>
              </a:rPr>
              <a:t>).</a:t>
            </a:r>
          </a:p>
          <a:p>
            <a:pPr marL="0" indent="0">
              <a:buNone/>
            </a:pPr>
            <a:r>
              <a:rPr lang="ru-RU" sz="2400" i="1" dirty="0">
                <a:latin typeface="Times New Roman" panose="02020603050405020304" pitchFamily="18" charset="0"/>
                <a:cs typeface="Times New Roman" panose="02020603050405020304" pitchFamily="18" charset="0"/>
              </a:rPr>
              <a:t>Как возможно осмысление взаимодействий пожилых людей с технологиями в контексте отложенного старения</a:t>
            </a:r>
            <a:r>
              <a:rPr lang="en-US" sz="2400" i="1" dirty="0">
                <a:latin typeface="Times New Roman" panose="02020603050405020304" pitchFamily="18" charset="0"/>
                <a:cs typeface="Times New Roman" panose="02020603050405020304" pitchFamily="18" charset="0"/>
              </a:rPr>
              <a:t>?</a:t>
            </a:r>
            <a:r>
              <a:rPr lang="ru-RU" sz="2400" i="1" dirty="0">
                <a:latin typeface="Times New Roman" panose="02020603050405020304" pitchFamily="18" charset="0"/>
                <a:cs typeface="Times New Roman" panose="02020603050405020304" pitchFamily="18" charset="0"/>
              </a:rPr>
              <a:t>   </a:t>
            </a:r>
          </a:p>
          <a:p>
            <a:endParaRPr lang="ru-RU" sz="2400" dirty="0">
              <a:latin typeface="Times New Roman" panose="02020603050405020304" pitchFamily="18" charset="0"/>
              <a:cs typeface="Times New Roman" panose="02020603050405020304" pitchFamily="18" charset="0"/>
            </a:endParaRPr>
          </a:p>
          <a:p>
            <a:endParaRPr lang="ru-RU"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D559A70-9B9F-4752-8CE5-29844BE59903}"/>
              </a:ext>
            </a:extLst>
          </p:cNvPr>
          <p:cNvSpPr>
            <a:spLocks noGrp="1"/>
          </p:cNvSpPr>
          <p:nvPr>
            <p:ph type="title"/>
          </p:nvPr>
        </p:nvSpPr>
        <p:spPr/>
        <p:txBody>
          <a:bodyPr/>
          <a:lstStyle/>
          <a:p>
            <a:r>
              <a:rPr lang="ru-RU" b="1" dirty="0">
                <a:latin typeface="Times New Roman" panose="02020603050405020304" pitchFamily="18" charset="0"/>
                <a:cs typeface="Times New Roman" panose="02020603050405020304" pitchFamily="18" charset="0"/>
              </a:rPr>
              <a:t>Исследование </a:t>
            </a:r>
          </a:p>
        </p:txBody>
      </p:sp>
      <p:sp>
        <p:nvSpPr>
          <p:cNvPr id="3" name="Объект 2">
            <a:extLst>
              <a:ext uri="{FF2B5EF4-FFF2-40B4-BE49-F238E27FC236}">
                <a16:creationId xmlns:a16="http://schemas.microsoft.com/office/drawing/2014/main" xmlns="" id="{A4BBB561-4628-45F5-9711-F3CA67D756E0}"/>
              </a:ext>
            </a:extLst>
          </p:cNvPr>
          <p:cNvSpPr>
            <a:spLocks noGrp="1"/>
          </p:cNvSpPr>
          <p:nvPr>
            <p:ph idx="1"/>
          </p:nvPr>
        </p:nvSpPr>
        <p:spPr>
          <a:xfrm>
            <a:off x="179512" y="1417638"/>
            <a:ext cx="8712968" cy="4708525"/>
          </a:xfrm>
        </p:spPr>
        <p:txBody>
          <a:bodyPr>
            <a:normAutofit lnSpcReduction="10000"/>
          </a:bodyPr>
          <a:lstStyle/>
          <a:p>
            <a:pPr rtl="0"/>
            <a:r>
              <a:rPr lang="ru-RU" dirty="0">
                <a:latin typeface="Times New Roman" panose="02020603050405020304" pitchFamily="18" charset="0"/>
                <a:cs typeface="Times New Roman" panose="02020603050405020304" pitchFamily="18" charset="0"/>
              </a:rPr>
              <a:t>Три этапа исследования: </a:t>
            </a:r>
            <a:r>
              <a:rPr lang="ru-RU" i="1" dirty="0">
                <a:latin typeface="Times New Roman" panose="02020603050405020304" pitchFamily="18" charset="0"/>
                <a:cs typeface="Times New Roman" panose="02020603050405020304" pitchFamily="18" charset="0"/>
              </a:rPr>
              <a:t>теоретический; анализ проектов; дискуссия. </a:t>
            </a:r>
          </a:p>
          <a:p>
            <a:pPr rtl="0"/>
            <a:r>
              <a:rPr lang="ru-RU" dirty="0">
                <a:latin typeface="Times New Roman" panose="02020603050405020304" pitchFamily="18" charset="0"/>
                <a:cs typeface="Times New Roman" panose="02020603050405020304" pitchFamily="18" charset="0"/>
              </a:rPr>
              <a:t>Всего было проанализировано 500 научных публикаций (взаимодействия технологий и пожилых людей, теоретические идеи). </a:t>
            </a:r>
            <a:r>
              <a:rPr lang="ru-RU" dirty="0" err="1">
                <a:latin typeface="Times New Roman" panose="02020603050405020304" pitchFamily="18" charset="0"/>
                <a:cs typeface="Times New Roman" panose="02020603050405020304" pitchFamily="18" charset="0"/>
              </a:rPr>
              <a:t>Контент-анализ</a:t>
            </a:r>
            <a:r>
              <a:rPr lang="ru-RU" dirty="0" smtClean="0">
                <a:latin typeface="Times New Roman" panose="02020603050405020304" pitchFamily="18" charset="0"/>
                <a:cs typeface="Times New Roman" panose="02020603050405020304" pitchFamily="18" charset="0"/>
              </a:rPr>
              <a:t>.</a:t>
            </a:r>
          </a:p>
          <a:p>
            <a:pPr rtl="0"/>
            <a:r>
              <a:rPr lang="ru-RU" dirty="0" smtClean="0">
                <a:latin typeface="Times New Roman" panose="02020603050405020304" pitchFamily="18" charset="0"/>
                <a:cs typeface="Times New Roman" panose="02020603050405020304" pitchFamily="18" charset="0"/>
              </a:rPr>
              <a:t>15 проектов по </a:t>
            </a:r>
            <a:r>
              <a:rPr lang="en-US" dirty="0" smtClean="0">
                <a:latin typeface="Times New Roman" panose="02020603050405020304" pitchFamily="18" charset="0"/>
                <a:cs typeface="Times New Roman" panose="02020603050405020304" pitchFamily="18" charset="0"/>
              </a:rPr>
              <a:t>AAL</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rtl="0"/>
            <a:r>
              <a:rPr lang="ru-RU" dirty="0">
                <a:latin typeface="Times New Roman" panose="02020603050405020304" pitchFamily="18" charset="0"/>
                <a:cs typeface="Times New Roman" panose="02020603050405020304" pitchFamily="18" charset="0"/>
              </a:rPr>
              <a:t>Анализ проектов в идеи </a:t>
            </a:r>
            <a:r>
              <a:rPr lang="en-US" dirty="0">
                <a:latin typeface="Times New Roman" panose="02020603050405020304" pitchFamily="18" charset="0"/>
                <a:cs typeface="Times New Roman" panose="02020603050405020304" pitchFamily="18" charset="0"/>
              </a:rPr>
              <a:t>AAL</a:t>
            </a: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Active and Assisted Living Technologies)</a:t>
            </a:r>
            <a:r>
              <a:rPr lang="ru-RU"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xmlns="" val="3362797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56E10C4-42A5-4A77-B042-457549DAF1B8}"/>
              </a:ext>
            </a:extLst>
          </p:cNvPr>
          <p:cNvSpPr>
            <a:spLocks noGrp="1"/>
          </p:cNvSpPr>
          <p:nvPr>
            <p:ph type="title"/>
          </p:nvPr>
        </p:nvSpPr>
        <p:spPr/>
        <p:txBody>
          <a:bodyPr>
            <a:normAutofit/>
          </a:bodyPr>
          <a:lstStyle/>
          <a:p>
            <a:r>
              <a:rPr lang="ru-RU" b="1" dirty="0">
                <a:latin typeface="Times New Roman" panose="02020603050405020304" pitchFamily="18" charset="0"/>
                <a:cs typeface="Times New Roman" panose="02020603050405020304" pitchFamily="18" charset="0"/>
              </a:rPr>
              <a:t>Теории рационального выбора </a:t>
            </a:r>
          </a:p>
        </p:txBody>
      </p:sp>
      <p:sp>
        <p:nvSpPr>
          <p:cNvPr id="3" name="Объект 2">
            <a:extLst>
              <a:ext uri="{FF2B5EF4-FFF2-40B4-BE49-F238E27FC236}">
                <a16:creationId xmlns:a16="http://schemas.microsoft.com/office/drawing/2014/main" xmlns="" id="{70AF71C8-B2E3-454A-B9EC-C591F777A366}"/>
              </a:ext>
            </a:extLst>
          </p:cNvPr>
          <p:cNvSpPr>
            <a:spLocks noGrp="1"/>
          </p:cNvSpPr>
          <p:nvPr>
            <p:ph idx="1"/>
          </p:nvPr>
        </p:nvSpPr>
        <p:spPr>
          <a:xfrm>
            <a:off x="0" y="1268760"/>
            <a:ext cx="9144000" cy="5314602"/>
          </a:xfrm>
        </p:spPr>
        <p:txBody>
          <a:bodyPr>
            <a:normAutofit/>
          </a:bodyPr>
          <a:lstStyle/>
          <a:p>
            <a:r>
              <a:rPr lang="ru-RU" sz="2400" dirty="0">
                <a:latin typeface="Times New Roman" panose="02020603050405020304" pitchFamily="18" charset="0"/>
                <a:cs typeface="Times New Roman" panose="02020603050405020304" pitchFamily="18" charset="0"/>
              </a:rPr>
              <a:t>Рациональность в выборе технологий (</a:t>
            </a:r>
            <a:r>
              <a:rPr lang="en-US" sz="2400" dirty="0" err="1">
                <a:latin typeface="Times New Roman" panose="02020603050405020304" pitchFamily="18" charset="0"/>
                <a:cs typeface="Times New Roman" panose="02020603050405020304" pitchFamily="18" charset="0"/>
              </a:rPr>
              <a:t>Wittek</a:t>
            </a:r>
            <a:r>
              <a:rPr lang="en-US" sz="2400" dirty="0">
                <a:latin typeface="Times New Roman" panose="02020603050405020304" pitchFamily="18" charset="0"/>
                <a:cs typeface="Times New Roman" panose="02020603050405020304" pitchFamily="18" charset="0"/>
              </a:rPr>
              <a:t> et al.,2013</a:t>
            </a:r>
            <a:r>
              <a:rPr lang="ru-RU" sz="2400" dirty="0">
                <a:latin typeface="Times New Roman" panose="02020603050405020304" pitchFamily="18" charset="0"/>
                <a:cs typeface="Times New Roman" panose="02020603050405020304" pitchFamily="18" charset="0"/>
              </a:rPr>
              <a:t>).</a:t>
            </a:r>
          </a:p>
          <a:p>
            <a:r>
              <a:rPr lang="ru-RU" sz="2400" dirty="0">
                <a:latin typeface="Times New Roman" panose="02020603050405020304" pitchFamily="18" charset="0"/>
                <a:cs typeface="Times New Roman" panose="02020603050405020304" pitchFamily="18" charset="0"/>
              </a:rPr>
              <a:t>Модель принятия технологий (</a:t>
            </a:r>
            <a:r>
              <a:rPr lang="en-US" sz="2400" dirty="0">
                <a:latin typeface="Times New Roman" panose="02020603050405020304" pitchFamily="18" charset="0"/>
                <a:cs typeface="Times New Roman" panose="02020603050405020304" pitchFamily="18" charset="0"/>
              </a:rPr>
              <a:t>TAM</a:t>
            </a:r>
            <a:r>
              <a:rPr lang="ru-RU" sz="24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Technology Acceptance Model)</a:t>
            </a:r>
            <a:r>
              <a:rPr lang="ru-RU" sz="2400" dirty="0">
                <a:latin typeface="Times New Roman" panose="02020603050405020304" pitchFamily="18" charset="0"/>
                <a:cs typeface="Times New Roman" panose="02020603050405020304" pitchFamily="18" charset="0"/>
              </a:rPr>
              <a:t>. Объяснение намерений использования технологий (40%) (</a:t>
            </a:r>
            <a:r>
              <a:rPr lang="en-US" sz="2400" dirty="0">
                <a:latin typeface="Times New Roman" panose="02020603050405020304" pitchFamily="18" charset="0"/>
                <a:cs typeface="Times New Roman" panose="02020603050405020304" pitchFamily="18" charset="0"/>
              </a:rPr>
              <a:t>Davis and Venkatesh, 1996; Venkatesh and</a:t>
            </a:r>
            <a:r>
              <a:rPr lang="ru-RU"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Bala</a:t>
            </a:r>
            <a:r>
              <a:rPr lang="en-US" sz="2400" dirty="0">
                <a:latin typeface="Times New Roman" panose="02020603050405020304" pitchFamily="18" charset="0"/>
                <a:cs typeface="Times New Roman" panose="02020603050405020304" pitchFamily="18" charset="0"/>
              </a:rPr>
              <a:t>, 2008</a:t>
            </a:r>
            <a:r>
              <a:rPr lang="ru-RU" sz="2400" dirty="0">
                <a:latin typeface="Times New Roman" panose="02020603050405020304" pitchFamily="18" charset="0"/>
                <a:cs typeface="Times New Roman" panose="02020603050405020304" pitchFamily="18" charset="0"/>
              </a:rPr>
              <a:t>). </a:t>
            </a:r>
          </a:p>
          <a:p>
            <a:r>
              <a:rPr lang="ru-RU" sz="2400" dirty="0">
                <a:latin typeface="Times New Roman" panose="02020603050405020304" pitchFamily="18" charset="0"/>
                <a:cs typeface="Times New Roman" panose="02020603050405020304" pitchFamily="18" charset="0"/>
              </a:rPr>
              <a:t>Различия в использовании технологий пожилыми людьми (</a:t>
            </a:r>
            <a:r>
              <a:rPr lang="da-DK" sz="2400" dirty="0">
                <a:latin typeface="Times New Roman" panose="02020603050405020304" pitchFamily="18" charset="0"/>
                <a:cs typeface="Times New Roman" panose="02020603050405020304" pitchFamily="18" charset="0"/>
              </a:rPr>
              <a:t>Choi et al., 2012; Forsman and Nordmyr, 2015;</a:t>
            </a:r>
            <a:r>
              <a:rPr lang="ru-RU" sz="2400" dirty="0">
                <a:latin typeface="Times New Roman" panose="02020603050405020304" pitchFamily="18" charset="0"/>
                <a:cs typeface="Times New Roman" panose="02020603050405020304" pitchFamily="18" charset="0"/>
              </a:rPr>
              <a:t> </a:t>
            </a:r>
            <a:r>
              <a:rPr lang="da-DK" sz="2400" dirty="0">
                <a:latin typeface="Times New Roman" panose="02020603050405020304" pitchFamily="18" charset="0"/>
                <a:cs typeface="Times New Roman" panose="02020603050405020304" pitchFamily="18" charset="0"/>
              </a:rPr>
              <a:t>Damant et al., 2016</a:t>
            </a:r>
            <a:r>
              <a:rPr lang="ru-RU" sz="2400" dirty="0">
                <a:latin typeface="Times New Roman" panose="02020603050405020304" pitchFamily="18" charset="0"/>
                <a:cs typeface="Times New Roman" panose="02020603050405020304" pitchFamily="18" charset="0"/>
              </a:rPr>
              <a:t>).</a:t>
            </a:r>
          </a:p>
          <a:p>
            <a:r>
              <a:rPr lang="ru-RU" sz="2400" dirty="0">
                <a:latin typeface="Times New Roman" panose="02020603050405020304" pitchFamily="18" charset="0"/>
                <a:cs typeface="Times New Roman" panose="02020603050405020304" pitchFamily="18" charset="0"/>
              </a:rPr>
              <a:t>Наиболее часто встречаемые теории в исследованиях взаимодействий пожилых и технологий (эмпирические исследования).   </a:t>
            </a:r>
          </a:p>
          <a:p>
            <a:r>
              <a:rPr lang="ru-RU" i="1" dirty="0">
                <a:latin typeface="Times New Roman" panose="02020603050405020304" pitchFamily="18" charset="0"/>
                <a:cs typeface="Times New Roman" panose="02020603050405020304" pitchFamily="18" charset="0"/>
              </a:rPr>
              <a:t>Критика: Нормативность; упрощение человеческого поведения; статичное поведение; оптимизм  </a:t>
            </a:r>
          </a:p>
          <a:p>
            <a:endParaRPr lang="ru-RU" dirty="0"/>
          </a:p>
          <a:p>
            <a:endParaRPr lang="ru-RU" dirty="0"/>
          </a:p>
        </p:txBody>
      </p:sp>
    </p:spTree>
    <p:extLst>
      <p:ext uri="{BB962C8B-B14F-4D97-AF65-F5344CB8AC3E}">
        <p14:creationId xmlns:p14="http://schemas.microsoft.com/office/powerpoint/2010/main" xmlns="" val="41009644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A372C16-98C7-4951-BE4F-857BEA7509CA}"/>
              </a:ext>
            </a:extLst>
          </p:cNvPr>
          <p:cNvSpPr>
            <a:spLocks noGrp="1"/>
          </p:cNvSpPr>
          <p:nvPr>
            <p:ph type="title"/>
          </p:nvPr>
        </p:nvSpPr>
        <p:spPr>
          <a:xfrm>
            <a:off x="457200" y="274638"/>
            <a:ext cx="8229600" cy="850106"/>
          </a:xfrm>
        </p:spPr>
        <p:txBody>
          <a:bodyPr/>
          <a:lstStyle/>
          <a:p>
            <a:r>
              <a:rPr lang="ru-RU" b="1" dirty="0">
                <a:latin typeface="Times New Roman" panose="02020603050405020304" pitchFamily="18" charset="0"/>
                <a:cs typeface="Times New Roman" panose="02020603050405020304" pitchFamily="18" charset="0"/>
              </a:rPr>
              <a:t>Институциональные теории </a:t>
            </a:r>
          </a:p>
        </p:txBody>
      </p:sp>
      <p:sp>
        <p:nvSpPr>
          <p:cNvPr id="3" name="Объект 2">
            <a:extLst>
              <a:ext uri="{FF2B5EF4-FFF2-40B4-BE49-F238E27FC236}">
                <a16:creationId xmlns:a16="http://schemas.microsoft.com/office/drawing/2014/main" xmlns="" id="{81743104-42D9-4077-BC9B-6BFBCCBDF5BF}"/>
              </a:ext>
            </a:extLst>
          </p:cNvPr>
          <p:cNvSpPr>
            <a:spLocks noGrp="1"/>
          </p:cNvSpPr>
          <p:nvPr>
            <p:ph idx="1"/>
          </p:nvPr>
        </p:nvSpPr>
        <p:spPr>
          <a:xfrm>
            <a:off x="0" y="1124744"/>
            <a:ext cx="9144000" cy="5458618"/>
          </a:xfrm>
        </p:spPr>
        <p:txBody>
          <a:bodyPr>
            <a:normAutofit/>
          </a:bodyPr>
          <a:lstStyle/>
          <a:p>
            <a:r>
              <a:rPr lang="ru-RU" sz="2400" dirty="0">
                <a:latin typeface="Times New Roman" panose="02020603050405020304" pitchFamily="18" charset="0"/>
                <a:cs typeface="Times New Roman" panose="02020603050405020304" pitchFamily="18" charset="0"/>
              </a:rPr>
              <a:t>Различия в использовании технологий и социальные неравенства. Структурные институциональные неравенства (</a:t>
            </a:r>
            <a:r>
              <a:rPr lang="en-US" sz="2400" dirty="0" err="1">
                <a:latin typeface="Times New Roman" panose="02020603050405020304" pitchFamily="18" charset="0"/>
                <a:cs typeface="Times New Roman" panose="02020603050405020304" pitchFamily="18" charset="0"/>
              </a:rPr>
              <a:t>Blau</a:t>
            </a:r>
            <a:r>
              <a:rPr lang="en-US" sz="2400" dirty="0">
                <a:latin typeface="Times New Roman" panose="02020603050405020304" pitchFamily="18" charset="0"/>
                <a:cs typeface="Times New Roman" panose="02020603050405020304" pitchFamily="18" charset="0"/>
              </a:rPr>
              <a:t>, 1977</a:t>
            </a:r>
            <a:r>
              <a:rPr lang="ru-RU" sz="2400" dirty="0">
                <a:latin typeface="Times New Roman" panose="02020603050405020304" pitchFamily="18" charset="0"/>
                <a:cs typeface="Times New Roman" panose="02020603050405020304" pitchFamily="18" charset="0"/>
              </a:rPr>
              <a:t>). </a:t>
            </a:r>
          </a:p>
          <a:p>
            <a:r>
              <a:rPr lang="ru-RU" sz="2400" dirty="0">
                <a:latin typeface="Times New Roman" panose="02020603050405020304" pitchFamily="18" charset="0"/>
                <a:cs typeface="Times New Roman" panose="02020603050405020304" pitchFamily="18" charset="0"/>
              </a:rPr>
              <a:t>Различия в доступе к знаниям и цифровой разрыв (</a:t>
            </a:r>
            <a:r>
              <a:rPr lang="en-US" sz="2400" dirty="0">
                <a:latin typeface="Times New Roman" panose="02020603050405020304" pitchFamily="18" charset="0"/>
                <a:cs typeface="Times New Roman" panose="02020603050405020304" pitchFamily="18" charset="0"/>
              </a:rPr>
              <a:t>Tichenor et al., 1970</a:t>
            </a:r>
            <a:r>
              <a:rPr lang="ru-RU"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Zillien</a:t>
            </a:r>
            <a:r>
              <a:rPr lang="en-US" sz="2400" dirty="0">
                <a:latin typeface="Times New Roman" panose="02020603050405020304" pitchFamily="18" charset="0"/>
                <a:cs typeface="Times New Roman" panose="02020603050405020304" pitchFamily="18" charset="0"/>
              </a:rPr>
              <a:t> and </a:t>
            </a:r>
            <a:r>
              <a:rPr lang="en-US" sz="2400" dirty="0" err="1">
                <a:latin typeface="Times New Roman" panose="02020603050405020304" pitchFamily="18" charset="0"/>
                <a:cs typeface="Times New Roman" panose="02020603050405020304" pitchFamily="18" charset="0"/>
              </a:rPr>
              <a:t>Hargittai</a:t>
            </a:r>
            <a:r>
              <a:rPr lang="en-US" sz="2400" dirty="0">
                <a:latin typeface="Times New Roman" panose="02020603050405020304" pitchFamily="18" charset="0"/>
                <a:cs typeface="Times New Roman" panose="02020603050405020304" pitchFamily="18" charset="0"/>
              </a:rPr>
              <a:t>, 2009</a:t>
            </a:r>
            <a:r>
              <a:rPr lang="ru-RU" sz="24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Selwyn, 2004</a:t>
            </a:r>
            <a:r>
              <a:rPr lang="ru-RU" sz="2400" dirty="0">
                <a:latin typeface="Times New Roman" panose="02020603050405020304" pitchFamily="18" charset="0"/>
                <a:cs typeface="Times New Roman" panose="02020603050405020304" pitchFamily="18" charset="0"/>
              </a:rPr>
              <a:t>).</a:t>
            </a:r>
          </a:p>
          <a:p>
            <a:r>
              <a:rPr lang="ru-RU" sz="2400" dirty="0">
                <a:latin typeface="Times New Roman" panose="02020603050405020304" pitchFamily="18" charset="0"/>
                <a:cs typeface="Times New Roman" panose="02020603050405020304" pitchFamily="18" charset="0"/>
              </a:rPr>
              <a:t>Пожилые люди- слабые и зависимые субъекты (</a:t>
            </a:r>
            <a:r>
              <a:rPr lang="en-US" sz="2400" dirty="0">
                <a:latin typeface="Times New Roman" panose="02020603050405020304" pitchFamily="18" charset="0"/>
                <a:cs typeface="Times New Roman" panose="02020603050405020304" pitchFamily="18" charset="0"/>
              </a:rPr>
              <a:t>Estes, 1991</a:t>
            </a:r>
            <a:r>
              <a:rPr lang="ru-RU"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Estes, 2014</a:t>
            </a:r>
            <a:r>
              <a:rPr lang="ru-RU"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Joyce and </a:t>
            </a:r>
            <a:r>
              <a:rPr lang="en-US" sz="2400" dirty="0" err="1">
                <a:latin typeface="Times New Roman" panose="02020603050405020304" pitchFamily="18" charset="0"/>
                <a:cs typeface="Times New Roman" panose="02020603050405020304" pitchFamily="18" charset="0"/>
              </a:rPr>
              <a:t>Loe</a:t>
            </a:r>
            <a:r>
              <a:rPr lang="ru-RU"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2010</a:t>
            </a:r>
            <a:r>
              <a:rPr lang="ru-RU" sz="2400" dirty="0">
                <a:latin typeface="Times New Roman" panose="02020603050405020304" pitchFamily="18" charset="0"/>
                <a:cs typeface="Times New Roman" panose="02020603050405020304" pitchFamily="18" charset="0"/>
              </a:rPr>
              <a:t>).</a:t>
            </a:r>
          </a:p>
          <a:p>
            <a:r>
              <a:rPr lang="ru-RU" sz="2400" dirty="0">
                <a:latin typeface="Times New Roman" panose="02020603050405020304" pitchFamily="18" charset="0"/>
                <a:cs typeface="Times New Roman" panose="02020603050405020304" pitchFamily="18" charset="0"/>
              </a:rPr>
              <a:t>Коммерциализация технологий для пожилых (</a:t>
            </a:r>
            <a:r>
              <a:rPr lang="en-US" sz="2400" dirty="0">
                <a:latin typeface="Times New Roman" panose="02020603050405020304" pitchFamily="18" charset="0"/>
                <a:cs typeface="Times New Roman" panose="02020603050405020304" pitchFamily="18" charset="0"/>
              </a:rPr>
              <a:t>Joyce and </a:t>
            </a:r>
            <a:r>
              <a:rPr lang="en-US" sz="2400" dirty="0" err="1">
                <a:latin typeface="Times New Roman" panose="02020603050405020304" pitchFamily="18" charset="0"/>
                <a:cs typeface="Times New Roman" panose="02020603050405020304" pitchFamily="18" charset="0"/>
              </a:rPr>
              <a:t>Loe</a:t>
            </a:r>
            <a:r>
              <a:rPr lang="ru-RU"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2010</a:t>
            </a:r>
            <a:r>
              <a:rPr lang="ru-RU" sz="2400" dirty="0">
                <a:latin typeface="Times New Roman" panose="02020603050405020304" pitchFamily="18" charset="0"/>
                <a:cs typeface="Times New Roman" panose="02020603050405020304" pitchFamily="18" charset="0"/>
              </a:rPr>
              <a:t>).  </a:t>
            </a:r>
          </a:p>
          <a:p>
            <a:r>
              <a:rPr lang="ru-RU" sz="2400" i="1" dirty="0">
                <a:latin typeface="Times New Roman" panose="02020603050405020304" pitchFamily="18" charset="0"/>
                <a:cs typeface="Times New Roman" panose="02020603050405020304" pitchFamily="18" charset="0"/>
              </a:rPr>
              <a:t>Критика: технологический дуализм (активное долголетие возможное через технологии); потеря субъектности; создаваемый возраст.  </a:t>
            </a:r>
          </a:p>
        </p:txBody>
      </p:sp>
    </p:spTree>
    <p:extLst>
      <p:ext uri="{BB962C8B-B14F-4D97-AF65-F5344CB8AC3E}">
        <p14:creationId xmlns:p14="http://schemas.microsoft.com/office/powerpoint/2010/main" xmlns="" val="37414016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13ECEE0-F398-46D8-8717-FFCC946A0EA6}"/>
              </a:ext>
            </a:extLst>
          </p:cNvPr>
          <p:cNvSpPr>
            <a:spLocks noGrp="1"/>
          </p:cNvSpPr>
          <p:nvPr>
            <p:ph type="title"/>
          </p:nvPr>
        </p:nvSpPr>
        <p:spPr>
          <a:xfrm>
            <a:off x="457200" y="274638"/>
            <a:ext cx="8229600" cy="706090"/>
          </a:xfrm>
        </p:spPr>
        <p:txBody>
          <a:bodyPr>
            <a:normAutofit fontScale="90000"/>
          </a:bodyPr>
          <a:lstStyle/>
          <a:p>
            <a:r>
              <a:rPr lang="ru-RU" b="1" dirty="0">
                <a:latin typeface="Times New Roman" panose="02020603050405020304" pitchFamily="18" charset="0"/>
                <a:cs typeface="Times New Roman" panose="02020603050405020304" pitchFamily="18" charset="0"/>
              </a:rPr>
              <a:t>Постструктуралистские теории и материальный поворот </a:t>
            </a:r>
          </a:p>
        </p:txBody>
      </p:sp>
      <p:sp>
        <p:nvSpPr>
          <p:cNvPr id="3" name="Объект 2">
            <a:extLst>
              <a:ext uri="{FF2B5EF4-FFF2-40B4-BE49-F238E27FC236}">
                <a16:creationId xmlns:a16="http://schemas.microsoft.com/office/drawing/2014/main" xmlns="" id="{9595D6D2-57E1-4C35-ADE3-80D0B0E672C0}"/>
              </a:ext>
            </a:extLst>
          </p:cNvPr>
          <p:cNvSpPr>
            <a:spLocks noGrp="1"/>
          </p:cNvSpPr>
          <p:nvPr>
            <p:ph idx="1"/>
          </p:nvPr>
        </p:nvSpPr>
        <p:spPr>
          <a:xfrm>
            <a:off x="0" y="1268760"/>
            <a:ext cx="9144000" cy="5314602"/>
          </a:xfrm>
        </p:spPr>
        <p:txBody>
          <a:bodyPr>
            <a:normAutofit fontScale="77500" lnSpcReduction="20000"/>
          </a:bodyPr>
          <a:lstStyle/>
          <a:p>
            <a:r>
              <a:rPr lang="ru-RU" dirty="0">
                <a:latin typeface="Times New Roman" panose="02020603050405020304" pitchFamily="18" charset="0"/>
                <a:cs typeface="Times New Roman" panose="02020603050405020304" pitchFamily="18" charset="0"/>
              </a:rPr>
              <a:t>Политические дискурсы и регулирование использования технологий в пожилом возрасте (</a:t>
            </a:r>
            <a:r>
              <a:rPr lang="en-US" dirty="0">
                <a:latin typeface="Times New Roman" panose="02020603050405020304" pitchFamily="18" charset="0"/>
                <a:cs typeface="Times New Roman" panose="02020603050405020304" pitchFamily="18" charset="0"/>
              </a:rPr>
              <a:t>Neven and </a:t>
            </a:r>
            <a:r>
              <a:rPr lang="en-US" dirty="0" err="1">
                <a:latin typeface="Times New Roman" panose="02020603050405020304" pitchFamily="18" charset="0"/>
                <a:cs typeface="Times New Roman" panose="02020603050405020304" pitchFamily="18" charset="0"/>
              </a:rPr>
              <a:t>Peine</a:t>
            </a:r>
            <a:r>
              <a:rPr lang="en-US" dirty="0">
                <a:latin typeface="Times New Roman" panose="02020603050405020304" pitchFamily="18" charset="0"/>
                <a:cs typeface="Times New Roman" panose="02020603050405020304" pitchFamily="18" charset="0"/>
              </a:rPr>
              <a:t>, 2017</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Практики использования технологий (</a:t>
            </a:r>
            <a:r>
              <a:rPr lang="en-US" dirty="0" err="1">
                <a:latin typeface="Times New Roman" panose="02020603050405020304" pitchFamily="18" charset="0"/>
                <a:cs typeface="Times New Roman" panose="02020603050405020304" pitchFamily="18" charset="0"/>
              </a:rPr>
              <a:t>Reckwitz</a:t>
            </a:r>
            <a:r>
              <a:rPr lang="en-US" dirty="0">
                <a:latin typeface="Times New Roman" panose="02020603050405020304" pitchFamily="18" charset="0"/>
                <a:cs typeface="Times New Roman" panose="02020603050405020304" pitchFamily="18" charset="0"/>
              </a:rPr>
              <a:t>, 2002</a:t>
            </a: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Bourdieu, 1975</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Материальность. Не только люди материальные агенты. Сети и различные </a:t>
            </a:r>
            <a:r>
              <a:rPr lang="ru-RU" dirty="0" err="1">
                <a:latin typeface="Times New Roman" panose="02020603050405020304" pitchFamily="18" charset="0"/>
                <a:cs typeface="Times New Roman" panose="02020603050405020304" pitchFamily="18" charset="0"/>
              </a:rPr>
              <a:t>акторы</a:t>
            </a: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Schatzki, 2002; Shove et al.,2012</a:t>
            </a:r>
            <a:r>
              <a:rPr lang="ru-RU"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Latour, 1996</a:t>
            </a:r>
            <a:r>
              <a:rPr lang="ru-RU" sz="3200"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Latour, 2005</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Материальная геронтология (</a:t>
            </a:r>
            <a:r>
              <a:rPr lang="en-US" b="0" i="0" dirty="0" err="1">
                <a:solidFill>
                  <a:srgbClr val="222222"/>
                </a:solidFill>
                <a:effectLst/>
                <a:latin typeface="Times New Roman" panose="02020603050405020304" pitchFamily="18" charset="0"/>
                <a:cs typeface="Times New Roman" panose="02020603050405020304" pitchFamily="18" charset="0"/>
              </a:rPr>
              <a:t>Höppner</a:t>
            </a:r>
            <a:r>
              <a:rPr lang="en-US" b="0" i="0" dirty="0">
                <a:solidFill>
                  <a:srgbClr val="222222"/>
                </a:solidFill>
                <a:effectLst/>
                <a:latin typeface="Times New Roman" panose="02020603050405020304" pitchFamily="18" charset="0"/>
                <a:cs typeface="Times New Roman" panose="02020603050405020304" pitchFamily="18" charset="0"/>
              </a:rPr>
              <a:t> et. al</a:t>
            </a:r>
            <a:r>
              <a:rPr lang="ru-RU" b="0" i="0" dirty="0">
                <a:solidFill>
                  <a:srgbClr val="222222"/>
                </a:solidFill>
                <a:effectLst/>
                <a:latin typeface="Times New Roman" panose="02020603050405020304" pitchFamily="18" charset="0"/>
                <a:cs typeface="Times New Roman" panose="02020603050405020304" pitchFamily="18" charset="0"/>
              </a:rPr>
              <a:t>, 2018).</a:t>
            </a:r>
            <a:endParaRPr lang="ru-RU" dirty="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 Конструирование возраста вместе с материальными практиками (</a:t>
            </a:r>
            <a:r>
              <a:rPr lang="en-US" dirty="0" err="1">
                <a:latin typeface="Times New Roman" panose="02020603050405020304" pitchFamily="18" charset="0"/>
                <a:cs typeface="Times New Roman" panose="02020603050405020304" pitchFamily="18" charset="0"/>
              </a:rPr>
              <a:t>Kollewe</a:t>
            </a:r>
            <a:r>
              <a:rPr lang="en-US" dirty="0">
                <a:latin typeface="Times New Roman" panose="02020603050405020304" pitchFamily="18" charset="0"/>
                <a:cs typeface="Times New Roman" panose="02020603050405020304" pitchFamily="18" charset="0"/>
              </a:rPr>
              <a:t> et</a:t>
            </a:r>
            <a:r>
              <a:rPr lang="ru-RU"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al</a:t>
            </a: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2017, </a:t>
            </a:r>
            <a:r>
              <a:rPr lang="en-US" dirty="0" err="1">
                <a:latin typeface="Times New Roman" panose="02020603050405020304" pitchFamily="18" charset="0"/>
                <a:cs typeface="Times New Roman" panose="02020603050405020304" pitchFamily="18" charset="0"/>
              </a:rPr>
              <a:t>Endter</a:t>
            </a:r>
            <a:r>
              <a:rPr lang="ru-RU"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2016</a:t>
            </a:r>
            <a:r>
              <a:rPr lang="ru-RU"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Depner</a:t>
            </a:r>
            <a:r>
              <a:rPr lang="ru-RU"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2015)</a:t>
            </a:r>
            <a:r>
              <a:rPr lang="ru-RU" dirty="0">
                <a:latin typeface="Times New Roman" panose="02020603050405020304" pitchFamily="18" charset="0"/>
                <a:cs typeface="Times New Roman" panose="02020603050405020304" pitchFamily="18" charset="0"/>
              </a:rPr>
              <a:t>. </a:t>
            </a:r>
          </a:p>
          <a:p>
            <a:r>
              <a:rPr lang="ru-RU" dirty="0">
                <a:latin typeface="Times New Roman" panose="02020603050405020304" pitchFamily="18" charset="0"/>
                <a:cs typeface="Times New Roman" panose="02020603050405020304" pitchFamily="18" charset="0"/>
              </a:rPr>
              <a:t>Удобные технологии (</a:t>
            </a:r>
            <a:r>
              <a:rPr lang="en-US" b="0" i="0" dirty="0">
                <a:solidFill>
                  <a:srgbClr val="222222"/>
                </a:solidFill>
                <a:effectLst/>
                <a:latin typeface="Times New Roman" panose="02020603050405020304" pitchFamily="18" charset="0"/>
                <a:cs typeface="Times New Roman" panose="02020603050405020304" pitchFamily="18" charset="0"/>
              </a:rPr>
              <a:t>De </a:t>
            </a:r>
            <a:r>
              <a:rPr lang="en-US" b="0" i="0" dirty="0" err="1">
                <a:solidFill>
                  <a:srgbClr val="222222"/>
                </a:solidFill>
                <a:effectLst/>
                <a:latin typeface="Times New Roman" panose="02020603050405020304" pitchFamily="18" charset="0"/>
                <a:cs typeface="Times New Roman" panose="02020603050405020304" pitchFamily="18" charset="0"/>
              </a:rPr>
              <a:t>Laet</a:t>
            </a:r>
            <a:r>
              <a:rPr lang="en-US" b="0" i="0" dirty="0">
                <a:solidFill>
                  <a:srgbClr val="222222"/>
                </a:solidFill>
                <a:effectLst/>
                <a:latin typeface="Times New Roman" panose="02020603050405020304" pitchFamily="18" charset="0"/>
                <a:cs typeface="Times New Roman" panose="02020603050405020304" pitchFamily="18" charset="0"/>
              </a:rPr>
              <a:t> et. al</a:t>
            </a:r>
            <a:r>
              <a:rPr lang="ru-RU" b="0" i="0" dirty="0">
                <a:solidFill>
                  <a:srgbClr val="222222"/>
                </a:solidFill>
                <a:effectLst/>
                <a:latin typeface="Times New Roman" panose="02020603050405020304" pitchFamily="18" charset="0"/>
                <a:cs typeface="Times New Roman" panose="02020603050405020304" pitchFamily="18" charset="0"/>
              </a:rPr>
              <a:t>, 2000</a:t>
            </a:r>
            <a:r>
              <a:rPr lang="ru-RU" dirty="0">
                <a:latin typeface="Times New Roman" panose="02020603050405020304" pitchFamily="18" charset="0"/>
                <a:cs typeface="Times New Roman" panose="02020603050405020304" pitchFamily="18" charset="0"/>
              </a:rPr>
              <a:t>).</a:t>
            </a:r>
          </a:p>
          <a:p>
            <a:r>
              <a:rPr lang="ru-RU" i="1" dirty="0">
                <a:latin typeface="Times New Roman" panose="02020603050405020304" pitchFamily="18" charset="0"/>
                <a:cs typeface="Times New Roman" panose="02020603050405020304" pitchFamily="18" charset="0"/>
              </a:rPr>
              <a:t>Недостатки: </a:t>
            </a:r>
            <a:r>
              <a:rPr lang="ru-RU" i="1" dirty="0" err="1">
                <a:latin typeface="Times New Roman" panose="02020603050405020304" pitchFamily="18" charset="0"/>
                <a:cs typeface="Times New Roman" panose="02020603050405020304" pitchFamily="18" charset="0"/>
              </a:rPr>
              <a:t>фокусность</a:t>
            </a:r>
            <a:r>
              <a:rPr lang="ru-RU" i="1" dirty="0">
                <a:latin typeface="Times New Roman" panose="02020603050405020304" pitchFamily="18" charset="0"/>
                <a:cs typeface="Times New Roman" panose="02020603050405020304" pitchFamily="18" charset="0"/>
              </a:rPr>
              <a:t>, вопросы социальной стратификации, вопросы различий между средами, полами и поколениями, игнорирование вопросов власти.   </a:t>
            </a:r>
          </a:p>
        </p:txBody>
      </p:sp>
    </p:spTree>
    <p:extLst>
      <p:ext uri="{BB962C8B-B14F-4D97-AF65-F5344CB8AC3E}">
        <p14:creationId xmlns:p14="http://schemas.microsoft.com/office/powerpoint/2010/main" xmlns="" val="42578898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5918D27-4A15-45EC-8301-0B6BCC7CB79D}"/>
              </a:ext>
            </a:extLst>
          </p:cNvPr>
          <p:cNvSpPr>
            <a:spLocks noGrp="1"/>
          </p:cNvSpPr>
          <p:nvPr>
            <p:ph type="title"/>
          </p:nvPr>
        </p:nvSpPr>
        <p:spPr>
          <a:xfrm>
            <a:off x="395536" y="404664"/>
            <a:ext cx="8291264" cy="864096"/>
          </a:xfrm>
        </p:spPr>
        <p:txBody>
          <a:bodyPr>
            <a:normAutofit fontScale="90000"/>
          </a:bodyPr>
          <a:lstStyle/>
          <a:p>
            <a:r>
              <a:rPr lang="ru-RU" b="1" dirty="0">
                <a:latin typeface="Times New Roman" panose="02020603050405020304" pitchFamily="18" charset="0"/>
                <a:cs typeface="Times New Roman" panose="02020603050405020304" pitchFamily="18" charset="0"/>
              </a:rPr>
              <a:t>Соединения старения и технологий </a:t>
            </a:r>
          </a:p>
        </p:txBody>
      </p:sp>
      <p:sp>
        <p:nvSpPr>
          <p:cNvPr id="3" name="Объект 2">
            <a:extLst>
              <a:ext uri="{FF2B5EF4-FFF2-40B4-BE49-F238E27FC236}">
                <a16:creationId xmlns:a16="http://schemas.microsoft.com/office/drawing/2014/main" xmlns="" id="{E9BE6D0F-DDB0-4288-AF93-74E27DB7B69C}"/>
              </a:ext>
            </a:extLst>
          </p:cNvPr>
          <p:cNvSpPr>
            <a:spLocks noGrp="1"/>
          </p:cNvSpPr>
          <p:nvPr>
            <p:ph idx="1"/>
          </p:nvPr>
        </p:nvSpPr>
        <p:spPr>
          <a:xfrm>
            <a:off x="251520" y="1268760"/>
            <a:ext cx="8712968" cy="4857403"/>
          </a:xfrm>
        </p:spPr>
        <p:txBody>
          <a:bodyPr/>
          <a:lstStyle/>
          <a:p>
            <a:endParaRPr lang="ru-RU" dirty="0"/>
          </a:p>
          <a:p>
            <a:endParaRPr lang="ru-RU" dirty="0"/>
          </a:p>
        </p:txBody>
      </p:sp>
      <p:sp>
        <p:nvSpPr>
          <p:cNvPr id="4" name="Прямоугольник 3">
            <a:extLst>
              <a:ext uri="{FF2B5EF4-FFF2-40B4-BE49-F238E27FC236}">
                <a16:creationId xmlns:a16="http://schemas.microsoft.com/office/drawing/2014/main" xmlns="" id="{86B0A288-1F41-4F47-9FA6-7A7401F98EFB}"/>
              </a:ext>
            </a:extLst>
          </p:cNvPr>
          <p:cNvSpPr/>
          <p:nvPr/>
        </p:nvSpPr>
        <p:spPr>
          <a:xfrm>
            <a:off x="3960423" y="2490918"/>
            <a:ext cx="1584176" cy="8012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a:latin typeface="Times New Roman" panose="02020603050405020304" pitchFamily="18" charset="0"/>
                <a:cs typeface="Times New Roman" panose="02020603050405020304" pitchFamily="18" charset="0"/>
              </a:rPr>
              <a:t>Старение и технологии </a:t>
            </a:r>
          </a:p>
        </p:txBody>
      </p:sp>
      <p:sp>
        <p:nvSpPr>
          <p:cNvPr id="5" name="Прямоугольник 4">
            <a:extLst>
              <a:ext uri="{FF2B5EF4-FFF2-40B4-BE49-F238E27FC236}">
                <a16:creationId xmlns:a16="http://schemas.microsoft.com/office/drawing/2014/main" xmlns="" id="{57F89397-732C-4609-A1B9-581FB40109FA}"/>
              </a:ext>
            </a:extLst>
          </p:cNvPr>
          <p:cNvSpPr/>
          <p:nvPr/>
        </p:nvSpPr>
        <p:spPr>
          <a:xfrm>
            <a:off x="179512" y="1844824"/>
            <a:ext cx="1512168" cy="25922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i="1" dirty="0">
                <a:latin typeface="Times New Roman" panose="02020603050405020304" pitchFamily="18" charset="0"/>
                <a:cs typeface="Times New Roman" panose="02020603050405020304" pitchFamily="18" charset="0"/>
              </a:rPr>
              <a:t>Исследовательская сфера </a:t>
            </a:r>
          </a:p>
          <a:p>
            <a:pPr algn="ctr"/>
            <a:r>
              <a:rPr lang="ru-RU" sz="1200" dirty="0">
                <a:latin typeface="Times New Roman" panose="02020603050405020304" pitchFamily="18" charset="0"/>
                <a:cs typeface="Times New Roman" panose="02020603050405020304" pitchFamily="18" charset="0"/>
              </a:rPr>
              <a:t>Геронтология </a:t>
            </a:r>
          </a:p>
          <a:p>
            <a:pPr algn="ctr"/>
            <a:r>
              <a:rPr lang="ru-RU" sz="1200" dirty="0">
                <a:latin typeface="Times New Roman" panose="02020603050405020304" pitchFamily="18" charset="0"/>
                <a:cs typeface="Times New Roman" panose="02020603050405020304" pitchFamily="18" charset="0"/>
              </a:rPr>
              <a:t>Социология </a:t>
            </a:r>
          </a:p>
          <a:p>
            <a:pPr algn="ctr"/>
            <a:r>
              <a:rPr lang="ru-RU" sz="1200" dirty="0">
                <a:latin typeface="Times New Roman" panose="02020603050405020304" pitchFamily="18" charset="0"/>
                <a:cs typeface="Times New Roman" panose="02020603050405020304" pitchFamily="18" charset="0"/>
              </a:rPr>
              <a:t>Гериатрия </a:t>
            </a:r>
          </a:p>
          <a:p>
            <a:pPr algn="ctr"/>
            <a:r>
              <a:rPr lang="ru-RU" sz="1200" dirty="0">
                <a:latin typeface="Times New Roman" panose="02020603050405020304" pitchFamily="18" charset="0"/>
                <a:cs typeface="Times New Roman" panose="02020603050405020304" pitchFamily="18" charset="0"/>
              </a:rPr>
              <a:t>Инженерное дело </a:t>
            </a:r>
          </a:p>
          <a:p>
            <a:pPr algn="ctr"/>
            <a:endParaRPr lang="ru-RU" sz="1200" dirty="0"/>
          </a:p>
        </p:txBody>
      </p:sp>
      <p:sp>
        <p:nvSpPr>
          <p:cNvPr id="6" name="Прямоугольник 5">
            <a:extLst>
              <a:ext uri="{FF2B5EF4-FFF2-40B4-BE49-F238E27FC236}">
                <a16:creationId xmlns:a16="http://schemas.microsoft.com/office/drawing/2014/main" xmlns="" id="{5B8FFEE8-5005-4D63-8D74-AEDD08F0BFF1}"/>
              </a:ext>
            </a:extLst>
          </p:cNvPr>
          <p:cNvSpPr/>
          <p:nvPr/>
        </p:nvSpPr>
        <p:spPr>
          <a:xfrm>
            <a:off x="7092280" y="1628800"/>
            <a:ext cx="1800200" cy="1368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100" i="1" dirty="0">
                <a:latin typeface="Times New Roman" panose="02020603050405020304" pitchFamily="18" charset="0"/>
                <a:cs typeface="Times New Roman" panose="02020603050405020304" pitchFamily="18" charset="0"/>
              </a:rPr>
              <a:t>Политическая сфера</a:t>
            </a:r>
          </a:p>
          <a:p>
            <a:pPr algn="ctr"/>
            <a:r>
              <a:rPr lang="ru-RU" sz="1100" dirty="0">
                <a:latin typeface="Times New Roman" panose="02020603050405020304" pitchFamily="18" charset="0"/>
                <a:cs typeface="Times New Roman" panose="02020603050405020304" pitchFamily="18" charset="0"/>
              </a:rPr>
              <a:t>Социальная безопасность </a:t>
            </a:r>
          </a:p>
          <a:p>
            <a:pPr algn="ctr"/>
            <a:r>
              <a:rPr lang="ru-RU" sz="1100" dirty="0">
                <a:latin typeface="Times New Roman" panose="02020603050405020304" pitchFamily="18" charset="0"/>
                <a:cs typeface="Times New Roman" panose="02020603050405020304" pitchFamily="18" charset="0"/>
              </a:rPr>
              <a:t>Экономика </a:t>
            </a:r>
          </a:p>
          <a:p>
            <a:pPr algn="ctr"/>
            <a:r>
              <a:rPr lang="ru-RU" sz="1100" dirty="0">
                <a:latin typeface="Times New Roman" panose="02020603050405020304" pitchFamily="18" charset="0"/>
                <a:cs typeface="Times New Roman" panose="02020603050405020304" pitchFamily="18" charset="0"/>
              </a:rPr>
              <a:t>Инновации </a:t>
            </a:r>
          </a:p>
          <a:p>
            <a:pPr algn="ctr"/>
            <a:endParaRPr lang="ru-RU" sz="1200" dirty="0"/>
          </a:p>
          <a:p>
            <a:pPr algn="ctr"/>
            <a:endParaRPr lang="ru-RU" sz="1200" i="1" dirty="0"/>
          </a:p>
          <a:p>
            <a:pPr algn="ctr"/>
            <a:r>
              <a:rPr lang="ru-RU" sz="1200" i="1" dirty="0"/>
              <a:t> </a:t>
            </a:r>
          </a:p>
        </p:txBody>
      </p:sp>
      <p:sp>
        <p:nvSpPr>
          <p:cNvPr id="7" name="Прямоугольник 6">
            <a:extLst>
              <a:ext uri="{FF2B5EF4-FFF2-40B4-BE49-F238E27FC236}">
                <a16:creationId xmlns:a16="http://schemas.microsoft.com/office/drawing/2014/main" xmlns="" id="{9757502B-8800-4431-8BDB-A32963CAA3C3}"/>
              </a:ext>
            </a:extLst>
          </p:cNvPr>
          <p:cNvSpPr/>
          <p:nvPr/>
        </p:nvSpPr>
        <p:spPr>
          <a:xfrm>
            <a:off x="395536" y="4864298"/>
            <a:ext cx="2376263" cy="10849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i="1" dirty="0">
                <a:latin typeface="Times New Roman" panose="02020603050405020304" pitchFamily="18" charset="0"/>
                <a:cs typeface="Times New Roman" panose="02020603050405020304" pitchFamily="18" charset="0"/>
              </a:rPr>
              <a:t>Материальность</a:t>
            </a:r>
          </a:p>
          <a:p>
            <a:pPr algn="ctr"/>
            <a:r>
              <a:rPr lang="ru-RU" sz="1200" dirty="0">
                <a:latin typeface="Times New Roman" panose="02020603050405020304" pitchFamily="18" charset="0"/>
                <a:cs typeface="Times New Roman" panose="02020603050405020304" pitchFamily="18" charset="0"/>
              </a:rPr>
              <a:t>Тела </a:t>
            </a:r>
          </a:p>
          <a:p>
            <a:pPr algn="ctr"/>
            <a:r>
              <a:rPr lang="ru-RU" sz="1200" dirty="0">
                <a:latin typeface="Times New Roman" panose="02020603050405020304" pitchFamily="18" charset="0"/>
                <a:cs typeface="Times New Roman" panose="02020603050405020304" pitchFamily="18" charset="0"/>
              </a:rPr>
              <a:t>Технологические устройства</a:t>
            </a:r>
          </a:p>
          <a:p>
            <a:pPr algn="ctr"/>
            <a:r>
              <a:rPr lang="ru-RU" sz="1200" dirty="0">
                <a:latin typeface="Times New Roman" panose="02020603050405020304" pitchFamily="18" charset="0"/>
                <a:cs typeface="Times New Roman" panose="02020603050405020304" pitchFamily="18" charset="0"/>
              </a:rPr>
              <a:t>Среда   </a:t>
            </a:r>
          </a:p>
          <a:p>
            <a:pPr algn="ctr"/>
            <a:r>
              <a:rPr lang="ru-RU" sz="1200" i="1" dirty="0">
                <a:latin typeface="Times New Roman" panose="02020603050405020304" pitchFamily="18" charset="0"/>
                <a:cs typeface="Times New Roman" panose="02020603050405020304" pitchFamily="18" charset="0"/>
              </a:rPr>
              <a:t> </a:t>
            </a:r>
          </a:p>
        </p:txBody>
      </p:sp>
      <p:sp>
        <p:nvSpPr>
          <p:cNvPr id="8" name="Прямоугольник 7">
            <a:extLst>
              <a:ext uri="{FF2B5EF4-FFF2-40B4-BE49-F238E27FC236}">
                <a16:creationId xmlns:a16="http://schemas.microsoft.com/office/drawing/2014/main" xmlns="" id="{5AFB61E1-884B-4E35-ABE2-D33CF6DCEDCA}"/>
              </a:ext>
            </a:extLst>
          </p:cNvPr>
          <p:cNvSpPr/>
          <p:nvPr/>
        </p:nvSpPr>
        <p:spPr>
          <a:xfrm>
            <a:off x="3995936" y="4365414"/>
            <a:ext cx="2376264" cy="19439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i="1" dirty="0">
                <a:latin typeface="Times New Roman" panose="02020603050405020304" pitchFamily="18" charset="0"/>
                <a:cs typeface="Times New Roman" panose="02020603050405020304" pitchFamily="18" charset="0"/>
              </a:rPr>
              <a:t>Институты и практики</a:t>
            </a:r>
          </a:p>
          <a:p>
            <a:pPr algn="ctr"/>
            <a:r>
              <a:rPr lang="ru-RU" sz="1200" dirty="0">
                <a:latin typeface="Times New Roman" panose="02020603050405020304" pitchFamily="18" charset="0"/>
                <a:cs typeface="Times New Roman" panose="02020603050405020304" pitchFamily="18" charset="0"/>
              </a:rPr>
              <a:t>Дома-интернаты и пансионаты</a:t>
            </a:r>
          </a:p>
          <a:p>
            <a:pPr algn="ctr"/>
            <a:r>
              <a:rPr lang="ru-RU" sz="1200" dirty="0">
                <a:latin typeface="Times New Roman" panose="02020603050405020304" pitchFamily="18" charset="0"/>
                <a:cs typeface="Times New Roman" panose="02020603050405020304" pitchFamily="18" charset="0"/>
              </a:rPr>
              <a:t>Технологические предприятия </a:t>
            </a:r>
          </a:p>
          <a:p>
            <a:pPr algn="ctr"/>
            <a:r>
              <a:rPr lang="ru-RU" sz="1200" dirty="0">
                <a:latin typeface="Times New Roman" panose="02020603050405020304" pitchFamily="18" charset="0"/>
                <a:cs typeface="Times New Roman" panose="02020603050405020304" pitchFamily="18" charset="0"/>
              </a:rPr>
              <a:t>Сфера занятости  </a:t>
            </a:r>
          </a:p>
          <a:p>
            <a:pPr algn="ctr"/>
            <a:r>
              <a:rPr lang="ru-RU" sz="1200" i="1" dirty="0">
                <a:latin typeface="Times New Roman" panose="02020603050405020304" pitchFamily="18" charset="0"/>
                <a:cs typeface="Times New Roman" panose="02020603050405020304" pitchFamily="18" charset="0"/>
              </a:rPr>
              <a:t> </a:t>
            </a:r>
          </a:p>
        </p:txBody>
      </p:sp>
      <p:sp>
        <p:nvSpPr>
          <p:cNvPr id="9" name="Прямоугольник 8">
            <a:extLst>
              <a:ext uri="{FF2B5EF4-FFF2-40B4-BE49-F238E27FC236}">
                <a16:creationId xmlns:a16="http://schemas.microsoft.com/office/drawing/2014/main" xmlns="" id="{14F11786-3838-4541-88CD-E7879FEA5079}"/>
              </a:ext>
            </a:extLst>
          </p:cNvPr>
          <p:cNvSpPr/>
          <p:nvPr/>
        </p:nvSpPr>
        <p:spPr>
          <a:xfrm>
            <a:off x="7092280" y="4221088"/>
            <a:ext cx="1872208" cy="2362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i="1" dirty="0">
                <a:latin typeface="Times New Roman" panose="02020603050405020304" pitchFamily="18" charset="0"/>
                <a:cs typeface="Times New Roman" panose="02020603050405020304" pitchFamily="18" charset="0"/>
              </a:rPr>
              <a:t>Дискурсы и нормы</a:t>
            </a:r>
          </a:p>
          <a:p>
            <a:pPr algn="ctr"/>
            <a:r>
              <a:rPr lang="ru-RU" sz="1200" dirty="0">
                <a:latin typeface="Times New Roman" panose="02020603050405020304" pitchFamily="18" charset="0"/>
                <a:cs typeface="Times New Roman" panose="02020603050405020304" pitchFamily="18" charset="0"/>
              </a:rPr>
              <a:t>Образы старения </a:t>
            </a:r>
          </a:p>
          <a:p>
            <a:pPr algn="ctr"/>
            <a:r>
              <a:rPr lang="ru-RU" sz="1200" dirty="0">
                <a:latin typeface="Times New Roman" panose="02020603050405020304" pitchFamily="18" charset="0"/>
                <a:cs typeface="Times New Roman" panose="02020603050405020304" pitchFamily="18" charset="0"/>
              </a:rPr>
              <a:t>Жизненный путь </a:t>
            </a:r>
          </a:p>
          <a:p>
            <a:pPr algn="ctr"/>
            <a:r>
              <a:rPr lang="ru-RU" sz="1200" dirty="0">
                <a:latin typeface="Times New Roman" panose="02020603050405020304" pitchFamily="18" charset="0"/>
                <a:cs typeface="Times New Roman" panose="02020603050405020304" pitchFamily="18" charset="0"/>
              </a:rPr>
              <a:t>Вопросы возраста </a:t>
            </a:r>
          </a:p>
          <a:p>
            <a:pPr algn="ctr"/>
            <a:r>
              <a:rPr lang="ru-RU" sz="1200" dirty="0">
                <a:latin typeface="Times New Roman" panose="02020603050405020304" pitchFamily="18" charset="0"/>
                <a:cs typeface="Times New Roman" panose="02020603050405020304" pitchFamily="18" charset="0"/>
              </a:rPr>
              <a:t>Отложенное старение</a:t>
            </a:r>
            <a:r>
              <a:rPr lang="ru-RU" sz="1200" dirty="0"/>
              <a:t>  </a:t>
            </a:r>
          </a:p>
        </p:txBody>
      </p:sp>
      <p:cxnSp>
        <p:nvCxnSpPr>
          <p:cNvPr id="11" name="Прямая со стрелкой 10">
            <a:extLst>
              <a:ext uri="{FF2B5EF4-FFF2-40B4-BE49-F238E27FC236}">
                <a16:creationId xmlns:a16="http://schemas.microsoft.com/office/drawing/2014/main" xmlns="" id="{641BBFF3-B543-48A9-8A08-EA5CCE2B9473}"/>
              </a:ext>
            </a:extLst>
          </p:cNvPr>
          <p:cNvCxnSpPr>
            <a:cxnSpLocks/>
          </p:cNvCxnSpPr>
          <p:nvPr/>
        </p:nvCxnSpPr>
        <p:spPr>
          <a:xfrm flipH="1" flipV="1">
            <a:off x="1691680" y="1844824"/>
            <a:ext cx="2304257" cy="6460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a:extLst>
              <a:ext uri="{FF2B5EF4-FFF2-40B4-BE49-F238E27FC236}">
                <a16:creationId xmlns:a16="http://schemas.microsoft.com/office/drawing/2014/main" xmlns="" id="{C934C22B-72A1-4480-8ED5-3713C55EBF22}"/>
              </a:ext>
            </a:extLst>
          </p:cNvPr>
          <p:cNvCxnSpPr>
            <a:cxnSpLocks/>
          </p:cNvCxnSpPr>
          <p:nvPr/>
        </p:nvCxnSpPr>
        <p:spPr>
          <a:xfrm flipV="1">
            <a:off x="5580112" y="1628800"/>
            <a:ext cx="1512168" cy="8621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a:extLst>
              <a:ext uri="{FF2B5EF4-FFF2-40B4-BE49-F238E27FC236}">
                <a16:creationId xmlns:a16="http://schemas.microsoft.com/office/drawing/2014/main" xmlns="" id="{E84553BA-B00B-4D47-AD62-93D4F1E990E7}"/>
              </a:ext>
            </a:extLst>
          </p:cNvPr>
          <p:cNvCxnSpPr>
            <a:cxnSpLocks/>
          </p:cNvCxnSpPr>
          <p:nvPr/>
        </p:nvCxnSpPr>
        <p:spPr>
          <a:xfrm flipH="1">
            <a:off x="1583667" y="3292134"/>
            <a:ext cx="2398446" cy="15050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a:extLst>
              <a:ext uri="{FF2B5EF4-FFF2-40B4-BE49-F238E27FC236}">
                <a16:creationId xmlns:a16="http://schemas.microsoft.com/office/drawing/2014/main" xmlns="" id="{F6AA9EB6-F0AF-405B-B21A-8412CA449841}"/>
              </a:ext>
            </a:extLst>
          </p:cNvPr>
          <p:cNvCxnSpPr/>
          <p:nvPr/>
        </p:nvCxnSpPr>
        <p:spPr>
          <a:xfrm>
            <a:off x="4788024" y="3292134"/>
            <a:ext cx="360040" cy="10732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a:extLst>
              <a:ext uri="{FF2B5EF4-FFF2-40B4-BE49-F238E27FC236}">
                <a16:creationId xmlns:a16="http://schemas.microsoft.com/office/drawing/2014/main" xmlns="" id="{F579F10A-F112-41AC-B016-7E4943CAED16}"/>
              </a:ext>
            </a:extLst>
          </p:cNvPr>
          <p:cNvCxnSpPr/>
          <p:nvPr/>
        </p:nvCxnSpPr>
        <p:spPr>
          <a:xfrm>
            <a:off x="5544599" y="3292134"/>
            <a:ext cx="1547681" cy="928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059585604"/>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359</TotalTime>
  <Words>1156</Words>
  <Application>Microsoft Office PowerPoint</Application>
  <PresentationFormat>Экран (4:3)</PresentationFormat>
  <Paragraphs>121</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Не цифровизацией единой? Технооптимизм в жизни пожилых людей в контексте отложенного старения</vt:lpstr>
      <vt:lpstr>Как изменились исследования старения?</vt:lpstr>
      <vt:lpstr>Пожилые и техника, цифровизация  </vt:lpstr>
      <vt:lpstr>Возникновение интереса к исследованиям технологий в жизни пожилых людей  </vt:lpstr>
      <vt:lpstr>Исследование </vt:lpstr>
      <vt:lpstr>Теории рационального выбора </vt:lpstr>
      <vt:lpstr>Институциональные теории </vt:lpstr>
      <vt:lpstr>Постструктуралистские теории и материальный поворот </vt:lpstr>
      <vt:lpstr>Соединения старения и технологий </vt:lpstr>
      <vt:lpstr>Active and Assisted Living Program  </vt:lpstr>
      <vt:lpstr>Project ExerFun</vt:lpstr>
      <vt:lpstr>Сферы интеграции технологий  </vt:lpstr>
      <vt:lpstr>Дискуссия, заключение </vt:lpstr>
      <vt:lpstr>Спасибо за внимание!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Не цифровизацией единой? Технооптмизм в жизни пожилых людей в контексте отложенного старения</dc:title>
  <dc:creator>Expert</dc:creator>
  <cp:lastModifiedBy>Expert</cp:lastModifiedBy>
  <cp:revision>41</cp:revision>
  <dcterms:created xsi:type="dcterms:W3CDTF">2023-11-22T13:57:36Z</dcterms:created>
  <dcterms:modified xsi:type="dcterms:W3CDTF">2023-11-23T21:06:46Z</dcterms:modified>
</cp:coreProperties>
</file>